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75" r:id="rId2"/>
  </p:sldMasterIdLst>
  <p:notesMasterIdLst>
    <p:notesMasterId r:id="rId9"/>
  </p:notesMasterIdLst>
  <p:sldIdLst>
    <p:sldId id="428" r:id="rId3"/>
    <p:sldId id="358" r:id="rId4"/>
    <p:sldId id="436" r:id="rId5"/>
    <p:sldId id="425" r:id="rId6"/>
    <p:sldId id="426" r:id="rId7"/>
    <p:sldId id="43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F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236" autoAdjust="0"/>
  </p:normalViewPr>
  <p:slideViewPr>
    <p:cSldViewPr snapToGrid="0">
      <p:cViewPr varScale="1">
        <p:scale>
          <a:sx n="51" d="100"/>
          <a:sy n="51" d="100"/>
        </p:scale>
        <p:origin x="118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Kernion" userId="e728dbd4-e626-46d5-9144-e7ee5db6fce7" providerId="ADAL" clId="{3136ABA8-2DE2-4376-A5AC-C4E35912C257}"/>
    <pc:docChg chg="modSld">
      <pc:chgData name="Sam Kernion" userId="e728dbd4-e626-46d5-9144-e7ee5db6fce7" providerId="ADAL" clId="{3136ABA8-2DE2-4376-A5AC-C4E35912C257}" dt="2023-08-17T12:14:39.257" v="2" actId="6549"/>
      <pc:docMkLst>
        <pc:docMk/>
      </pc:docMkLst>
      <pc:sldChg chg="modNotesTx">
        <pc:chgData name="Sam Kernion" userId="e728dbd4-e626-46d5-9144-e7ee5db6fce7" providerId="ADAL" clId="{3136ABA8-2DE2-4376-A5AC-C4E35912C257}" dt="2023-08-17T12:14:39.257" v="2" actId="6549"/>
        <pc:sldMkLst>
          <pc:docMk/>
          <pc:sldMk cId="3120277635" sldId="358"/>
        </pc:sldMkLst>
      </pc:sldChg>
      <pc:sldChg chg="modNotesTx">
        <pc:chgData name="Sam Kernion" userId="e728dbd4-e626-46d5-9144-e7ee5db6fce7" providerId="ADAL" clId="{3136ABA8-2DE2-4376-A5AC-C4E35912C257}" dt="2023-08-17T12:14:34.685" v="1" actId="6549"/>
        <pc:sldMkLst>
          <pc:docMk/>
          <pc:sldMk cId="1845015731" sldId="428"/>
        </pc:sldMkLst>
      </pc:sldChg>
      <pc:sldChg chg="modNotesTx">
        <pc:chgData name="Sam Kernion" userId="e728dbd4-e626-46d5-9144-e7ee5db6fce7" providerId="ADAL" clId="{3136ABA8-2DE2-4376-A5AC-C4E35912C257}" dt="2023-08-17T12:14:30.756" v="0" actId="6549"/>
        <pc:sldMkLst>
          <pc:docMk/>
          <pc:sldMk cId="2396529986" sldId="43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05483-3B0A-46C5-BB37-883D85E15B9C}" type="datetimeFigureOut">
              <a:rPr lang="en-US" smtClean="0"/>
              <a:t>8/16/2023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5AFA23-4916-4DA1-9D6C-B67212A5A0E3}" type="slidenum">
              <a:rPr lang="en-US" smtClean="0"/>
              <a:t>‹#›</a:t>
            </a:fld>
            <a:endParaRPr lang="en-US"/>
          </a:p>
        </p:txBody>
      </p:sp>
    </p:spTree>
    <p:extLst>
      <p:ext uri="{BB962C8B-B14F-4D97-AF65-F5344CB8AC3E}">
        <p14:creationId xmlns:p14="http://schemas.microsoft.com/office/powerpoint/2010/main" val="1618785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5AFA23-4916-4DA1-9D6C-B67212A5A0E3}" type="slidenum">
              <a:rPr lang="en-US" smtClean="0"/>
              <a:t>1</a:t>
            </a:fld>
            <a:endParaRPr lang="en-US"/>
          </a:p>
        </p:txBody>
      </p:sp>
    </p:spTree>
    <p:extLst>
      <p:ext uri="{BB962C8B-B14F-4D97-AF65-F5344CB8AC3E}">
        <p14:creationId xmlns:p14="http://schemas.microsoft.com/office/powerpoint/2010/main" val="3787737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5AFA23-4916-4DA1-9D6C-B67212A5A0E3}" type="slidenum">
              <a:rPr lang="en-US" smtClean="0"/>
              <a:t>2</a:t>
            </a:fld>
            <a:endParaRPr lang="en-US"/>
          </a:p>
        </p:txBody>
      </p:sp>
    </p:spTree>
    <p:extLst>
      <p:ext uri="{BB962C8B-B14F-4D97-AF65-F5344CB8AC3E}">
        <p14:creationId xmlns:p14="http://schemas.microsoft.com/office/powerpoint/2010/main" val="180782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A6BC5B-7A2C-F848-97AC-685423B1FB0D}" type="slidenum">
              <a:rPr kumimoji="0" lang="en-US"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3124227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5AFA23-4916-4DA1-9D6C-B67212A5A0E3}" type="slidenum">
              <a:rPr lang="en-US" smtClean="0"/>
              <a:t>4</a:t>
            </a:fld>
            <a:endParaRPr lang="en-US"/>
          </a:p>
        </p:txBody>
      </p:sp>
    </p:spTree>
    <p:extLst>
      <p:ext uri="{BB962C8B-B14F-4D97-AF65-F5344CB8AC3E}">
        <p14:creationId xmlns:p14="http://schemas.microsoft.com/office/powerpoint/2010/main" val="3214293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nanocrystalline alloys are one of the few alloys classes where the name is associated with basically one commercial alloy. Because of this, it immediately limits the thought process at the design stage of what these alloys are capable of.  As much we materials scientists want to simplify </a:t>
            </a:r>
          </a:p>
        </p:txBody>
      </p:sp>
      <p:sp>
        <p:nvSpPr>
          <p:cNvPr id="4" name="Slide Number Placeholder 3"/>
          <p:cNvSpPr>
            <a:spLocks noGrp="1"/>
          </p:cNvSpPr>
          <p:nvPr>
            <p:ph type="sldNum" sz="quarter" idx="5"/>
          </p:nvPr>
        </p:nvSpPr>
        <p:spPr/>
        <p:txBody>
          <a:bodyPr/>
          <a:lstStyle/>
          <a:p>
            <a:fld id="{B35AFA23-4916-4DA1-9D6C-B67212A5A0E3}" type="slidenum">
              <a:rPr lang="en-US" smtClean="0"/>
              <a:t>6</a:t>
            </a:fld>
            <a:endParaRPr lang="en-US"/>
          </a:p>
        </p:txBody>
      </p:sp>
    </p:spTree>
    <p:extLst>
      <p:ext uri="{BB962C8B-B14F-4D97-AF65-F5344CB8AC3E}">
        <p14:creationId xmlns:p14="http://schemas.microsoft.com/office/powerpoint/2010/main" val="22207343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451131-D9C0-F849-B3FF-5DBBB4F8EDD0}"/>
              </a:ext>
            </a:extLst>
          </p:cNvPr>
          <p:cNvSpPr>
            <a:spLocks noGrp="1"/>
          </p:cNvSpPr>
          <p:nvPr>
            <p:ph type="title" hasCustomPrompt="1"/>
          </p:nvPr>
        </p:nvSpPr>
        <p:spPr>
          <a:xfrm>
            <a:off x="304800" y="2340430"/>
            <a:ext cx="6867101" cy="1626827"/>
          </a:xfrm>
          <a:prstGeom prst="rect">
            <a:avLst/>
          </a:prstGeom>
        </p:spPr>
        <p:txBody>
          <a:bodyPr/>
          <a:lstStyle>
            <a:lvl1pPr>
              <a:defRPr sz="3600">
                <a:solidFill>
                  <a:schemeClr val="tx1"/>
                </a:solidFill>
                <a:latin typeface="Bebas Neue" panose="020B0606020202050201" pitchFamily="34" charset="77"/>
              </a:defRPr>
            </a:lvl1pPr>
          </a:lstStyle>
          <a:p>
            <a:r>
              <a:rPr lang="en-US"/>
              <a:t>Presentation Title</a:t>
            </a:r>
          </a:p>
        </p:txBody>
      </p:sp>
      <p:sp>
        <p:nvSpPr>
          <p:cNvPr id="4" name="Text Placeholder 7">
            <a:extLst>
              <a:ext uri="{FF2B5EF4-FFF2-40B4-BE49-F238E27FC236}">
                <a16:creationId xmlns:a16="http://schemas.microsoft.com/office/drawing/2014/main" id="{013831E4-C4CC-974B-8524-EC7C97D6CCA8}"/>
              </a:ext>
            </a:extLst>
          </p:cNvPr>
          <p:cNvSpPr>
            <a:spLocks noGrp="1"/>
          </p:cNvSpPr>
          <p:nvPr>
            <p:ph type="body" sz="quarter" idx="13" hasCustomPrompt="1"/>
          </p:nvPr>
        </p:nvSpPr>
        <p:spPr>
          <a:xfrm>
            <a:off x="304800" y="3967257"/>
            <a:ext cx="6867101" cy="442299"/>
          </a:xfrm>
          <a:prstGeom prst="rect">
            <a:avLst/>
          </a:prstGeom>
        </p:spPr>
        <p:txBody>
          <a:bodyPr wrap="square" anchor="ctr" anchorCtr="0">
            <a:noAutofit/>
          </a:bodyPr>
          <a:lstStyle>
            <a:lvl1pPr algn="l">
              <a:buFont typeface="Arial" pitchFamily="34" charset="0"/>
              <a:buNone/>
              <a:defRPr sz="2000" b="0" i="0">
                <a:solidFill>
                  <a:schemeClr val="tx1"/>
                </a:solidFill>
                <a:latin typeface="Montserrat Light" pitchFamily="2" charset="77"/>
              </a:defRPr>
            </a:lvl1pPr>
          </a:lstStyle>
          <a:p>
            <a:pPr lvl="0"/>
            <a:r>
              <a:rPr lang="en-US"/>
              <a:t>Presentation prepared by…</a:t>
            </a:r>
          </a:p>
        </p:txBody>
      </p:sp>
      <p:pic>
        <p:nvPicPr>
          <p:cNvPr id="5" name="Picture 4">
            <a:extLst>
              <a:ext uri="{FF2B5EF4-FFF2-40B4-BE49-F238E27FC236}">
                <a16:creationId xmlns:a16="http://schemas.microsoft.com/office/drawing/2014/main" id="{4A97494E-5FFF-F542-B823-1648A3C6E0C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54494" y="1601863"/>
            <a:ext cx="3685909" cy="3071591"/>
          </a:xfrm>
          <a:prstGeom prst="rect">
            <a:avLst/>
          </a:prstGeom>
        </p:spPr>
      </p:pic>
    </p:spTree>
    <p:extLst>
      <p:ext uri="{BB962C8B-B14F-4D97-AF65-F5344CB8AC3E}">
        <p14:creationId xmlns:p14="http://schemas.microsoft.com/office/powerpoint/2010/main" val="780157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5632B086-D19C-E767-421E-4C4F751BA6D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1"/>
            <a:ext cx="12191994" cy="6857998"/>
          </a:xfrm>
          <a:prstGeom prst="rect">
            <a:avLst/>
          </a:prstGeom>
        </p:spPr>
      </p:pic>
      <p:sp>
        <p:nvSpPr>
          <p:cNvPr id="2" name="Title 1">
            <a:extLst>
              <a:ext uri="{FF2B5EF4-FFF2-40B4-BE49-F238E27FC236}">
                <a16:creationId xmlns:a16="http://schemas.microsoft.com/office/drawing/2014/main" id="{11EB1C99-280D-DB0B-9F10-FD5378CD01C1}"/>
              </a:ext>
            </a:extLst>
          </p:cNvPr>
          <p:cNvSpPr>
            <a:spLocks noGrp="1"/>
          </p:cNvSpPr>
          <p:nvPr>
            <p:ph type="title" hasCustomPrompt="1"/>
          </p:nvPr>
        </p:nvSpPr>
        <p:spPr>
          <a:xfrm>
            <a:off x="479425" y="441325"/>
            <a:ext cx="10515600" cy="815975"/>
          </a:xfrm>
        </p:spPr>
        <p:txBody>
          <a:bodyPr>
            <a:normAutofit/>
          </a:bodyPr>
          <a:lstStyle>
            <a:lvl1pPr>
              <a:defRPr sz="4400" spc="0">
                <a:ln w="12700">
                  <a:noFill/>
                </a:ln>
                <a:gradFill flip="none" rotWithShape="1">
                  <a:gsLst>
                    <a:gs pos="0">
                      <a:schemeClr val="accent6"/>
                    </a:gs>
                    <a:gs pos="70000">
                      <a:srgbClr val="717373"/>
                    </a:gs>
                    <a:gs pos="57000">
                      <a:schemeClr val="accent6">
                        <a:lumMod val="75000"/>
                        <a:lumOff val="25000"/>
                      </a:schemeClr>
                    </a:gs>
                    <a:gs pos="64000">
                      <a:schemeClr val="bg1">
                        <a:lumMod val="50000"/>
                      </a:schemeClr>
                    </a:gs>
                    <a:gs pos="100000">
                      <a:schemeClr val="accent6"/>
                    </a:gs>
                  </a:gsLst>
                  <a:lin ang="2700000" scaled="1"/>
                  <a:tileRect/>
                </a:gradFill>
                <a:effectLst>
                  <a:outerShdw blurRad="38100" dist="25400" dir="2700000" algn="tl" rotWithShape="0">
                    <a:schemeClr val="accent6">
                      <a:alpha val="7000"/>
                    </a:schemeClr>
                  </a:outerShdw>
                </a:effectLst>
              </a:defRPr>
            </a:lvl1pPr>
          </a:lstStyle>
          <a:p>
            <a:r>
              <a:rPr lang="en-US" dirty="0"/>
              <a:t>click to edit master title style</a:t>
            </a:r>
            <a:endParaRPr lang="uk-UA" dirty="0"/>
          </a:p>
        </p:txBody>
      </p:sp>
      <p:sp>
        <p:nvSpPr>
          <p:cNvPr id="3" name="Content Placeholder 2">
            <a:extLst>
              <a:ext uri="{FF2B5EF4-FFF2-40B4-BE49-F238E27FC236}">
                <a16:creationId xmlns:a16="http://schemas.microsoft.com/office/drawing/2014/main" id="{7B5582F4-F055-BCEF-42A5-0391B093F8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grpSp>
        <p:nvGrpSpPr>
          <p:cNvPr id="15" name="Group 14">
            <a:extLst>
              <a:ext uri="{FF2B5EF4-FFF2-40B4-BE49-F238E27FC236}">
                <a16:creationId xmlns:a16="http://schemas.microsoft.com/office/drawing/2014/main" id="{C39016EA-E8F7-F00A-DB71-9A92C9A2537D}"/>
              </a:ext>
            </a:extLst>
          </p:cNvPr>
          <p:cNvGrpSpPr/>
          <p:nvPr userDrawn="1"/>
        </p:nvGrpSpPr>
        <p:grpSpPr>
          <a:xfrm>
            <a:off x="5881305" y="6200675"/>
            <a:ext cx="429391" cy="432000"/>
            <a:chOff x="11283184" y="584743"/>
            <a:chExt cx="429391" cy="432000"/>
          </a:xfrm>
        </p:grpSpPr>
        <p:sp>
          <p:nvSpPr>
            <p:cNvPr id="12" name="Freeform 11">
              <a:extLst>
                <a:ext uri="{FF2B5EF4-FFF2-40B4-BE49-F238E27FC236}">
                  <a16:creationId xmlns:a16="http://schemas.microsoft.com/office/drawing/2014/main" id="{4EFFA588-F41C-A632-48F7-906256B75AB0}"/>
                </a:ext>
              </a:extLst>
            </p:cNvPr>
            <p:cNvSpPr/>
            <p:nvPr/>
          </p:nvSpPr>
          <p:spPr>
            <a:xfrm>
              <a:off x="11283184" y="584743"/>
              <a:ext cx="429391" cy="396978"/>
            </a:xfrm>
            <a:custGeom>
              <a:avLst/>
              <a:gdLst>
                <a:gd name="connsiteX0" fmla="*/ 518039 w 2274315"/>
                <a:gd name="connsiteY0" fmla="*/ 1144068 h 2102637"/>
                <a:gd name="connsiteX1" fmla="*/ 1139685 w 2274315"/>
                <a:gd name="connsiteY1" fmla="*/ 520031 h 2102637"/>
                <a:gd name="connsiteX2" fmla="*/ 1752487 w 2274315"/>
                <a:gd name="connsiteY2" fmla="*/ 1040062 h 2102637"/>
                <a:gd name="connsiteX3" fmla="*/ 2274316 w 2274315"/>
                <a:gd name="connsiteY3" fmla="*/ 1040062 h 2102637"/>
                <a:gd name="connsiteX4" fmla="*/ 1139685 w 2274315"/>
                <a:gd name="connsiteY4" fmla="*/ 0 h 2102637"/>
                <a:gd name="connsiteX5" fmla="*/ 0 w 2274315"/>
                <a:gd name="connsiteY5" fmla="*/ 1144068 h 2102637"/>
                <a:gd name="connsiteX6" fmla="*/ 518039 w 2274315"/>
                <a:gd name="connsiteY6" fmla="*/ 2102638 h 2102637"/>
                <a:gd name="connsiteX7" fmla="*/ 518039 w 2274315"/>
                <a:gd name="connsiteY7" fmla="*/ 1144068 h 2102637"/>
                <a:gd name="connsiteX8" fmla="*/ 518039 w 2274315"/>
                <a:gd name="connsiteY8" fmla="*/ 1144068 h 2102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4315" h="2102637">
                  <a:moveTo>
                    <a:pt x="518039" y="1144068"/>
                  </a:moveTo>
                  <a:cubicBezTo>
                    <a:pt x="518039" y="799389"/>
                    <a:pt x="796326" y="520031"/>
                    <a:pt x="1139685" y="520031"/>
                  </a:cubicBezTo>
                  <a:cubicBezTo>
                    <a:pt x="1447665" y="520031"/>
                    <a:pt x="1703210" y="744849"/>
                    <a:pt x="1752487" y="1040062"/>
                  </a:cubicBezTo>
                  <a:lnTo>
                    <a:pt x="2274316" y="1040062"/>
                  </a:lnTo>
                  <a:cubicBezTo>
                    <a:pt x="2221880" y="456930"/>
                    <a:pt x="1734166" y="0"/>
                    <a:pt x="1139685" y="0"/>
                  </a:cubicBezTo>
                  <a:cubicBezTo>
                    <a:pt x="510142" y="0"/>
                    <a:pt x="0" y="512104"/>
                    <a:pt x="0" y="1144068"/>
                  </a:cubicBezTo>
                  <a:cubicBezTo>
                    <a:pt x="0" y="1545507"/>
                    <a:pt x="206268" y="1898430"/>
                    <a:pt x="518039" y="2102638"/>
                  </a:cubicBezTo>
                  <a:lnTo>
                    <a:pt x="518039" y="1144068"/>
                  </a:lnTo>
                  <a:cubicBezTo>
                    <a:pt x="518039" y="1144068"/>
                    <a:pt x="518039" y="1144068"/>
                    <a:pt x="518039" y="1144068"/>
                  </a:cubicBezTo>
                  <a:close/>
                </a:path>
              </a:pathLst>
            </a:custGeom>
            <a:solidFill>
              <a:srgbClr val="104C4D"/>
            </a:solidFill>
            <a:ln w="31568"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E1DB791A-BE1A-4497-378D-DB66C8CD02BE}"/>
                </a:ext>
              </a:extLst>
            </p:cNvPr>
            <p:cNvSpPr/>
            <p:nvPr/>
          </p:nvSpPr>
          <p:spPr>
            <a:xfrm>
              <a:off x="11420112" y="820379"/>
              <a:ext cx="292463" cy="196364"/>
            </a:xfrm>
            <a:custGeom>
              <a:avLst/>
              <a:gdLst>
                <a:gd name="connsiteX0" fmla="*/ 414431 w 1549061"/>
                <a:gd name="connsiteY0" fmla="*/ 520031 h 1040062"/>
                <a:gd name="connsiteX1" fmla="*/ 0 w 1549061"/>
                <a:gd name="connsiteY1" fmla="*/ 361168 h 1040062"/>
                <a:gd name="connsiteX2" fmla="*/ 0 w 1549061"/>
                <a:gd name="connsiteY2" fmla="*/ 961740 h 1040062"/>
                <a:gd name="connsiteX3" fmla="*/ 414431 w 1549061"/>
                <a:gd name="connsiteY3" fmla="*/ 1040062 h 1040062"/>
                <a:gd name="connsiteX4" fmla="*/ 1549062 w 1549061"/>
                <a:gd name="connsiteY4" fmla="*/ 0 h 1040062"/>
                <a:gd name="connsiteX5" fmla="*/ 1027233 w 1549061"/>
                <a:gd name="connsiteY5" fmla="*/ 0 h 1040062"/>
                <a:gd name="connsiteX6" fmla="*/ 414431 w 1549061"/>
                <a:gd name="connsiteY6" fmla="*/ 520031 h 104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9061" h="1040062">
                  <a:moveTo>
                    <a:pt x="414431" y="520031"/>
                  </a:moveTo>
                  <a:cubicBezTo>
                    <a:pt x="255229" y="520031"/>
                    <a:pt x="109925" y="459784"/>
                    <a:pt x="0" y="361168"/>
                  </a:cubicBezTo>
                  <a:lnTo>
                    <a:pt x="0" y="961740"/>
                  </a:lnTo>
                  <a:cubicBezTo>
                    <a:pt x="128562" y="1012158"/>
                    <a:pt x="268180" y="1040062"/>
                    <a:pt x="414431" y="1040062"/>
                  </a:cubicBezTo>
                  <a:cubicBezTo>
                    <a:pt x="1008912" y="1040062"/>
                    <a:pt x="1496626" y="583132"/>
                    <a:pt x="1549062" y="0"/>
                  </a:cubicBezTo>
                  <a:lnTo>
                    <a:pt x="1027233" y="0"/>
                  </a:lnTo>
                  <a:cubicBezTo>
                    <a:pt x="977956" y="295213"/>
                    <a:pt x="722411" y="520031"/>
                    <a:pt x="414431" y="520031"/>
                  </a:cubicBezTo>
                  <a:close/>
                </a:path>
              </a:pathLst>
            </a:custGeom>
            <a:solidFill>
              <a:srgbClr val="104C4D"/>
            </a:solidFill>
            <a:ln w="31568"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9C82D9E8-7821-B502-66DB-190B909C5772}"/>
                </a:ext>
              </a:extLst>
            </p:cNvPr>
            <p:cNvSpPr/>
            <p:nvPr/>
          </p:nvSpPr>
          <p:spPr>
            <a:xfrm>
              <a:off x="11420112" y="722197"/>
              <a:ext cx="156489" cy="157091"/>
            </a:xfrm>
            <a:custGeom>
              <a:avLst/>
              <a:gdLst>
                <a:gd name="connsiteX0" fmla="*/ 828862 w 828861"/>
                <a:gd name="connsiteY0" fmla="*/ 416025 h 832049"/>
                <a:gd name="connsiteX1" fmla="*/ 414431 w 828861"/>
                <a:gd name="connsiteY1" fmla="*/ 832050 h 832049"/>
                <a:gd name="connsiteX2" fmla="*/ 0 w 828861"/>
                <a:gd name="connsiteY2" fmla="*/ 416025 h 832049"/>
                <a:gd name="connsiteX3" fmla="*/ 414431 w 828861"/>
                <a:gd name="connsiteY3" fmla="*/ 0 h 832049"/>
                <a:gd name="connsiteX4" fmla="*/ 828862 w 828861"/>
                <a:gd name="connsiteY4" fmla="*/ 416025 h 832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861" h="832049">
                  <a:moveTo>
                    <a:pt x="828862" y="416025"/>
                  </a:moveTo>
                  <a:cubicBezTo>
                    <a:pt x="828862" y="645789"/>
                    <a:pt x="643315" y="832050"/>
                    <a:pt x="414431" y="832050"/>
                  </a:cubicBezTo>
                  <a:cubicBezTo>
                    <a:pt x="185547" y="832050"/>
                    <a:pt x="0" y="645789"/>
                    <a:pt x="0" y="416025"/>
                  </a:cubicBezTo>
                  <a:cubicBezTo>
                    <a:pt x="0" y="186261"/>
                    <a:pt x="185547" y="0"/>
                    <a:pt x="414431" y="0"/>
                  </a:cubicBezTo>
                  <a:cubicBezTo>
                    <a:pt x="643315" y="0"/>
                    <a:pt x="828862" y="186261"/>
                    <a:pt x="828862" y="416025"/>
                  </a:cubicBezTo>
                  <a:close/>
                </a:path>
              </a:pathLst>
            </a:custGeom>
            <a:solidFill>
              <a:srgbClr val="F07F29"/>
            </a:solidFill>
            <a:ln w="31568" cap="flat">
              <a:noFill/>
              <a:prstDash val="solid"/>
              <a:miter/>
            </a:ln>
          </p:spPr>
          <p:txBody>
            <a:bodyPr rtlCol="0" anchor="ctr"/>
            <a:lstStyle/>
            <a:p>
              <a:endParaRPr lang="en-US"/>
            </a:p>
          </p:txBody>
        </p:sp>
      </p:grpSp>
    </p:spTree>
    <p:extLst>
      <p:ext uri="{BB962C8B-B14F-4D97-AF65-F5344CB8AC3E}">
        <p14:creationId xmlns:p14="http://schemas.microsoft.com/office/powerpoint/2010/main" val="421757463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3802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4266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E07412C-3D1E-2AE4-C924-49F25FDEE62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18855"/>
            <a:ext cx="12191994" cy="6857998"/>
          </a:xfrm>
          <a:prstGeom prst="rect">
            <a:avLst/>
          </a:prstGeom>
        </p:spPr>
      </p:pic>
      <p:sp>
        <p:nvSpPr>
          <p:cNvPr id="4" name="Freeform 3">
            <a:extLst>
              <a:ext uri="{FF2B5EF4-FFF2-40B4-BE49-F238E27FC236}">
                <a16:creationId xmlns:a16="http://schemas.microsoft.com/office/drawing/2014/main" id="{A1982709-354E-43B7-2CB0-2396CEECAE50}"/>
              </a:ext>
            </a:extLst>
          </p:cNvPr>
          <p:cNvSpPr/>
          <p:nvPr userDrawn="1"/>
        </p:nvSpPr>
        <p:spPr>
          <a:xfrm flipH="1">
            <a:off x="324" y="594728"/>
            <a:ext cx="12191676" cy="6281744"/>
          </a:xfrm>
          <a:custGeom>
            <a:avLst/>
            <a:gdLst>
              <a:gd name="connsiteX0" fmla="*/ 7078480 w 7772400"/>
              <a:gd name="connsiteY0" fmla="*/ 1072360 h 4004719"/>
              <a:gd name="connsiteX1" fmla="*/ 5961431 w 7772400"/>
              <a:gd name="connsiteY1" fmla="*/ 2673440 h 4004719"/>
              <a:gd name="connsiteX2" fmla="*/ 4655668 w 7772400"/>
              <a:gd name="connsiteY2" fmla="*/ 1230054 h 4004719"/>
              <a:gd name="connsiteX3" fmla="*/ 3886200 w 7772400"/>
              <a:gd name="connsiteY3" fmla="*/ 1824385 h 4004719"/>
              <a:gd name="connsiteX4" fmla="*/ 2873197 w 7772400"/>
              <a:gd name="connsiteY4" fmla="*/ 0 h 4004719"/>
              <a:gd name="connsiteX5" fmla="*/ 1785061 w 7772400"/>
              <a:gd name="connsiteY5" fmla="*/ 1387722 h 4004719"/>
              <a:gd name="connsiteX6" fmla="*/ 1090727 w 7772400"/>
              <a:gd name="connsiteY6" fmla="*/ 972299 h 4004719"/>
              <a:gd name="connsiteX7" fmla="*/ 0 w 7772400"/>
              <a:gd name="connsiteY7" fmla="*/ 1782293 h 4004719"/>
              <a:gd name="connsiteX8" fmla="*/ 0 w 7772400"/>
              <a:gd name="connsiteY8" fmla="*/ 4004720 h 4004719"/>
              <a:gd name="connsiteX9" fmla="*/ 7772400 w 7772400"/>
              <a:gd name="connsiteY9" fmla="*/ 4004720 h 4004719"/>
              <a:gd name="connsiteX10" fmla="*/ 7772400 w 7772400"/>
              <a:gd name="connsiteY10" fmla="*/ 2226623 h 4004719"/>
              <a:gd name="connsiteX11" fmla="*/ 7078480 w 7772400"/>
              <a:gd name="connsiteY11" fmla="*/ 1072360 h 400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2400" h="4004719">
                <a:moveTo>
                  <a:pt x="7078480" y="1072360"/>
                </a:moveTo>
                <a:cubicBezTo>
                  <a:pt x="6546252" y="1061559"/>
                  <a:pt x="6645402" y="2673440"/>
                  <a:pt x="5961431" y="2673440"/>
                </a:cubicBezTo>
                <a:cubicBezTo>
                  <a:pt x="5277460" y="2673440"/>
                  <a:pt x="5215281" y="1230054"/>
                  <a:pt x="4655668" y="1230054"/>
                </a:cubicBezTo>
                <a:cubicBezTo>
                  <a:pt x="4282437" y="1230054"/>
                  <a:pt x="4199687" y="1824385"/>
                  <a:pt x="3886200" y="1824385"/>
                </a:cubicBezTo>
                <a:cubicBezTo>
                  <a:pt x="3572713" y="1824385"/>
                  <a:pt x="3271041" y="0"/>
                  <a:pt x="2873197" y="0"/>
                </a:cubicBezTo>
                <a:cubicBezTo>
                  <a:pt x="2402786" y="0"/>
                  <a:pt x="2199589" y="1387722"/>
                  <a:pt x="1785061" y="1387722"/>
                </a:cubicBezTo>
                <a:cubicBezTo>
                  <a:pt x="1494892" y="1387722"/>
                  <a:pt x="1463802" y="972299"/>
                  <a:pt x="1090727" y="972299"/>
                </a:cubicBezTo>
                <a:cubicBezTo>
                  <a:pt x="577282" y="972299"/>
                  <a:pt x="458572" y="1794416"/>
                  <a:pt x="0" y="1782293"/>
                </a:cubicBezTo>
                <a:lnTo>
                  <a:pt x="0" y="4004720"/>
                </a:lnTo>
                <a:lnTo>
                  <a:pt x="7772400" y="4004720"/>
                </a:lnTo>
                <a:lnTo>
                  <a:pt x="7772400" y="2226623"/>
                </a:lnTo>
                <a:cubicBezTo>
                  <a:pt x="7500496" y="2232529"/>
                  <a:pt x="7614957" y="1083239"/>
                  <a:pt x="7078480" y="1072360"/>
                </a:cubicBezTo>
                <a:close/>
              </a:path>
            </a:pathLst>
          </a:custGeom>
          <a:gradFill flip="none" rotWithShape="1">
            <a:gsLst>
              <a:gs pos="100000">
                <a:schemeClr val="accent6">
                  <a:lumMod val="50000"/>
                  <a:lumOff val="50000"/>
                  <a:alpha val="20000"/>
                </a:schemeClr>
              </a:gs>
              <a:gs pos="0">
                <a:schemeClr val="accent6">
                  <a:alpha val="2000"/>
                </a:schemeClr>
              </a:gs>
            </a:gsLst>
            <a:lin ang="10800000" scaled="1"/>
            <a:tileRect/>
          </a:gradFill>
          <a:ln w="2591" cap="flat">
            <a:noFill/>
            <a:prstDash val="solid"/>
            <a:miter/>
          </a:ln>
        </p:spPr>
        <p:txBody>
          <a:bodyPr rtlCol="0" anchor="ctr"/>
          <a:lstStyle/>
          <a:p>
            <a:endParaRPr lang="en-UA" dirty="0"/>
          </a:p>
        </p:txBody>
      </p:sp>
      <p:sp>
        <p:nvSpPr>
          <p:cNvPr id="5" name="Freeform 4">
            <a:extLst>
              <a:ext uri="{FF2B5EF4-FFF2-40B4-BE49-F238E27FC236}">
                <a16:creationId xmlns:a16="http://schemas.microsoft.com/office/drawing/2014/main" id="{110E182A-D8E3-DB5B-A738-81F85F9046E6}"/>
              </a:ext>
            </a:extLst>
          </p:cNvPr>
          <p:cNvSpPr/>
          <p:nvPr userDrawn="1"/>
        </p:nvSpPr>
        <p:spPr>
          <a:xfrm flipH="1">
            <a:off x="429638" y="2745052"/>
            <a:ext cx="8946819" cy="4112948"/>
          </a:xfrm>
          <a:custGeom>
            <a:avLst/>
            <a:gdLst>
              <a:gd name="connsiteX0" fmla="*/ 2852471 w 5703749"/>
              <a:gd name="connsiteY0" fmla="*/ 0 h 2622075"/>
              <a:gd name="connsiteX1" fmla="*/ 2851279 w 5703749"/>
              <a:gd name="connsiteY1" fmla="*/ 0 h 2622075"/>
              <a:gd name="connsiteX2" fmla="*/ 0 w 5703749"/>
              <a:gd name="connsiteY2" fmla="*/ 2622075 h 2622075"/>
              <a:gd name="connsiteX3" fmla="*/ 5703750 w 5703749"/>
              <a:gd name="connsiteY3" fmla="*/ 2622075 h 2622075"/>
              <a:gd name="connsiteX4" fmla="*/ 2852471 w 5703749"/>
              <a:gd name="connsiteY4" fmla="*/ 0 h 2622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3749" h="2622075">
                <a:moveTo>
                  <a:pt x="2852471" y="0"/>
                </a:moveTo>
                <a:lnTo>
                  <a:pt x="2851279" y="0"/>
                </a:lnTo>
                <a:cubicBezTo>
                  <a:pt x="1705394" y="1761"/>
                  <a:pt x="975022" y="2508700"/>
                  <a:pt x="0" y="2622075"/>
                </a:cubicBezTo>
                <a:lnTo>
                  <a:pt x="5703750" y="2622075"/>
                </a:lnTo>
                <a:cubicBezTo>
                  <a:pt x="4728728" y="2508700"/>
                  <a:pt x="3998356" y="1761"/>
                  <a:pt x="2852471" y="0"/>
                </a:cubicBezTo>
                <a:close/>
              </a:path>
            </a:pathLst>
          </a:custGeom>
          <a:solidFill>
            <a:schemeClr val="accent6">
              <a:lumMod val="50000"/>
              <a:lumOff val="50000"/>
              <a:alpha val="7000"/>
            </a:schemeClr>
          </a:solidFill>
          <a:ln w="2591" cap="flat">
            <a:noFill/>
            <a:prstDash val="solid"/>
            <a:miter/>
          </a:ln>
        </p:spPr>
        <p:txBody>
          <a:bodyPr rtlCol="0" anchor="ctr"/>
          <a:lstStyle/>
          <a:p>
            <a:endParaRPr lang="en-UA"/>
          </a:p>
        </p:txBody>
      </p:sp>
    </p:spTree>
    <p:extLst>
      <p:ext uri="{BB962C8B-B14F-4D97-AF65-F5344CB8AC3E}">
        <p14:creationId xmlns:p14="http://schemas.microsoft.com/office/powerpoint/2010/main" val="263022945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20048"/>
            <a:ext cx="5669280" cy="4752151"/>
          </a:xfrm>
          <a:prstGeom prst="rect">
            <a:avLst/>
          </a:prstGeom>
        </p:spPr>
        <p:txBody>
          <a:bodyPr tIns="91440" bIns="0">
            <a:normAutofit/>
          </a:bodyPr>
          <a:lstStyle>
            <a:lvl1pPr marL="304792" indent="-304792">
              <a:buClr>
                <a:srgbClr val="E77A2B"/>
              </a:buClr>
              <a:buSzPct val="100000"/>
              <a:buFont typeface="Wingdings" pitchFamily="2" charset="2"/>
              <a:buChar char="§"/>
              <a:defRPr sz="2000" b="0" i="0">
                <a:solidFill>
                  <a:schemeClr val="tx1"/>
                </a:solidFill>
                <a:latin typeface="Montserrat Light" pitchFamily="2" charset="77"/>
              </a:defRPr>
            </a:lvl1pPr>
            <a:lvl2pPr marL="609585" indent="-304792">
              <a:buClr>
                <a:srgbClr val="E77A2B"/>
              </a:buClr>
              <a:buSzPct val="100000"/>
              <a:buFont typeface="Wingdings" pitchFamily="2" charset="2"/>
              <a:buChar char="§"/>
              <a:defRPr sz="2000" b="0" i="0">
                <a:solidFill>
                  <a:schemeClr val="tx1"/>
                </a:solidFill>
                <a:latin typeface="Montserrat Light" pitchFamily="2" charset="77"/>
              </a:defRPr>
            </a:lvl2pPr>
            <a:lvl3pPr marL="914377" indent="-304792">
              <a:buClr>
                <a:srgbClr val="E77A2B"/>
              </a:buClr>
              <a:buSzPct val="100000"/>
              <a:buFont typeface="Wingdings" pitchFamily="2" charset="2"/>
              <a:buChar char="§"/>
              <a:defRPr sz="2000" b="0" i="0">
                <a:solidFill>
                  <a:schemeClr val="tx1"/>
                </a:solidFill>
                <a:latin typeface="Montserrat Light" pitchFamily="2" charset="77"/>
              </a:defRPr>
            </a:lvl3pPr>
            <a:lvl4pPr marL="1219170" indent="-304792">
              <a:buClr>
                <a:srgbClr val="E77A2B"/>
              </a:buClr>
              <a:buSzPct val="100000"/>
              <a:buFont typeface="Wingdings" pitchFamily="2" charset="2"/>
              <a:buChar char="§"/>
              <a:defRPr sz="2000" b="0" i="0">
                <a:solidFill>
                  <a:schemeClr val="tx1"/>
                </a:solidFill>
                <a:latin typeface="Montserrat Light" pitchFamily="2" charset="77"/>
              </a:defRPr>
            </a:lvl4pPr>
            <a:lvl5pPr marL="1523962" indent="-304792">
              <a:buClr>
                <a:srgbClr val="E77A2B"/>
              </a:buClr>
              <a:buSzPct val="100000"/>
              <a:buFont typeface="Wingdings" pitchFamily="2" charset="2"/>
              <a:buChar char="§"/>
              <a:defRPr sz="2000" b="0" i="0">
                <a:solidFill>
                  <a:schemeClr val="tx1"/>
                </a:solidFill>
                <a:latin typeface="Montserrat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AAD442F1-8E35-EA4C-9C5B-D67050FE4609}"/>
              </a:ext>
            </a:extLst>
          </p:cNvPr>
          <p:cNvSpPr>
            <a:spLocks noGrp="1"/>
          </p:cNvSpPr>
          <p:nvPr>
            <p:ph idx="15"/>
          </p:nvPr>
        </p:nvSpPr>
        <p:spPr>
          <a:xfrm>
            <a:off x="6217920" y="1420048"/>
            <a:ext cx="5669280" cy="4752151"/>
          </a:xfrm>
          <a:prstGeom prst="rect">
            <a:avLst/>
          </a:prstGeom>
        </p:spPr>
        <p:txBody>
          <a:bodyPr tIns="91440" bIns="0">
            <a:normAutofit/>
          </a:bodyPr>
          <a:lstStyle>
            <a:lvl1pPr marL="304792" indent="-304792">
              <a:buClr>
                <a:srgbClr val="E77A2B"/>
              </a:buClr>
              <a:buSzPct val="100000"/>
              <a:buFont typeface="Wingdings" pitchFamily="2" charset="2"/>
              <a:buChar char="§"/>
              <a:defRPr sz="2000" b="0" i="0">
                <a:solidFill>
                  <a:schemeClr val="tx1"/>
                </a:solidFill>
                <a:latin typeface="Montserrat Light" pitchFamily="2" charset="77"/>
              </a:defRPr>
            </a:lvl1pPr>
            <a:lvl2pPr marL="609585" indent="-304792">
              <a:buClr>
                <a:srgbClr val="E77A2B"/>
              </a:buClr>
              <a:buSzPct val="100000"/>
              <a:buFont typeface="Wingdings" pitchFamily="2" charset="2"/>
              <a:buChar char="§"/>
              <a:defRPr sz="2000" b="0" i="0">
                <a:solidFill>
                  <a:schemeClr val="tx1"/>
                </a:solidFill>
                <a:latin typeface="Montserrat Light" pitchFamily="2" charset="77"/>
              </a:defRPr>
            </a:lvl2pPr>
            <a:lvl3pPr marL="914377" indent="-304792">
              <a:buClr>
                <a:srgbClr val="E77A2B"/>
              </a:buClr>
              <a:buSzPct val="100000"/>
              <a:buFont typeface="Wingdings" pitchFamily="2" charset="2"/>
              <a:buChar char="§"/>
              <a:defRPr sz="2000" b="0" i="0">
                <a:solidFill>
                  <a:schemeClr val="tx1"/>
                </a:solidFill>
                <a:latin typeface="Montserrat Light" pitchFamily="2" charset="77"/>
              </a:defRPr>
            </a:lvl3pPr>
            <a:lvl4pPr marL="1219170" indent="-304792">
              <a:buClr>
                <a:srgbClr val="E77A2B"/>
              </a:buClr>
              <a:buSzPct val="100000"/>
              <a:buFont typeface="Wingdings" pitchFamily="2" charset="2"/>
              <a:buChar char="§"/>
              <a:defRPr sz="2000" b="0" i="0">
                <a:solidFill>
                  <a:schemeClr val="tx1"/>
                </a:solidFill>
                <a:latin typeface="Montserrat Light" pitchFamily="2" charset="77"/>
              </a:defRPr>
            </a:lvl4pPr>
            <a:lvl5pPr marL="1523962" indent="-304792">
              <a:buClr>
                <a:srgbClr val="E77A2B"/>
              </a:buClr>
              <a:buSzPct val="100000"/>
              <a:buFont typeface="Wingdings" pitchFamily="2" charset="2"/>
              <a:buChar char="§"/>
              <a:defRPr sz="2000" b="0" i="0">
                <a:solidFill>
                  <a:schemeClr val="tx1"/>
                </a:solidFill>
                <a:latin typeface="Montserrat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F9C6AF68-6317-914B-82B4-40CC5A1F4970}"/>
              </a:ext>
            </a:extLst>
          </p:cNvPr>
          <p:cNvSpPr>
            <a:spLocks noGrp="1"/>
          </p:cNvSpPr>
          <p:nvPr>
            <p:ph type="body" sz="quarter" idx="13" hasCustomPrompt="1"/>
          </p:nvPr>
        </p:nvSpPr>
        <p:spPr>
          <a:xfrm>
            <a:off x="304800" y="954701"/>
            <a:ext cx="11582400" cy="442299"/>
          </a:xfrm>
          <a:prstGeom prst="rect">
            <a:avLst/>
          </a:prstGeom>
        </p:spPr>
        <p:txBody>
          <a:bodyPr wrap="square" anchor="ctr" anchorCtr="0">
            <a:noAutofit/>
          </a:bodyPr>
          <a:lstStyle>
            <a:lvl1pPr algn="l">
              <a:buFont typeface="Arial" pitchFamily="34" charset="0"/>
              <a:buNone/>
              <a:defRPr sz="1800" b="0" i="0">
                <a:solidFill>
                  <a:schemeClr val="tx1"/>
                </a:solidFill>
                <a:latin typeface="Montserrat Light" pitchFamily="2" charset="77"/>
              </a:defRPr>
            </a:lvl1pPr>
          </a:lstStyle>
          <a:p>
            <a:pPr lvl="0"/>
            <a:r>
              <a:rPr lang="en-US"/>
              <a:t>Click to insert subtitle</a:t>
            </a:r>
          </a:p>
        </p:txBody>
      </p:sp>
      <p:sp>
        <p:nvSpPr>
          <p:cNvPr id="7" name="Text Placeholder 9">
            <a:extLst>
              <a:ext uri="{FF2B5EF4-FFF2-40B4-BE49-F238E27FC236}">
                <a16:creationId xmlns:a16="http://schemas.microsoft.com/office/drawing/2014/main" id="{F3CDCFFE-3265-CC47-B775-D33E1D0C002E}"/>
              </a:ext>
            </a:extLst>
          </p:cNvPr>
          <p:cNvSpPr>
            <a:spLocks noGrp="1"/>
          </p:cNvSpPr>
          <p:nvPr>
            <p:ph type="body" sz="quarter" idx="14" hasCustomPrompt="1"/>
          </p:nvPr>
        </p:nvSpPr>
        <p:spPr>
          <a:xfrm>
            <a:off x="304800" y="6538384"/>
            <a:ext cx="10135849" cy="113877"/>
          </a:xfrm>
          <a:prstGeom prst="rect">
            <a:avLst/>
          </a:prstGeom>
        </p:spPr>
        <p:txBody>
          <a:bodyPr wrap="square" lIns="0" tIns="0" rIns="0" bIns="0">
            <a:spAutoFit/>
          </a:bodyPr>
          <a:lstStyle>
            <a:lvl1pPr>
              <a:buFont typeface="Arial" pitchFamily="34" charset="0"/>
              <a:buNone/>
              <a:defRPr sz="800" b="0" i="0">
                <a:solidFill>
                  <a:schemeClr val="tx1"/>
                </a:solidFill>
                <a:latin typeface="Montserrat Light" pitchFamily="2" charset="77"/>
              </a:defRPr>
            </a:lvl1pPr>
          </a:lstStyle>
          <a:p>
            <a:pPr lvl="0"/>
            <a:r>
              <a:rPr lang="en-US"/>
              <a:t>Click to insert source</a:t>
            </a:r>
          </a:p>
        </p:txBody>
      </p:sp>
      <p:pic>
        <p:nvPicPr>
          <p:cNvPr id="10" name="Picture 9">
            <a:extLst>
              <a:ext uri="{FF2B5EF4-FFF2-40B4-BE49-F238E27FC236}">
                <a16:creationId xmlns:a16="http://schemas.microsoft.com/office/drawing/2014/main" id="{C6F4FF27-91A2-D74F-B92E-07546BC8957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26773" y="5557917"/>
            <a:ext cx="1539589" cy="1282991"/>
          </a:xfrm>
          <a:prstGeom prst="rect">
            <a:avLst/>
          </a:prstGeom>
        </p:spPr>
      </p:pic>
      <p:sp>
        <p:nvSpPr>
          <p:cNvPr id="11" name="Title 1">
            <a:extLst>
              <a:ext uri="{FF2B5EF4-FFF2-40B4-BE49-F238E27FC236}">
                <a16:creationId xmlns:a16="http://schemas.microsoft.com/office/drawing/2014/main" id="{231AF6A7-8163-3345-9816-36A7DF30FD52}"/>
              </a:ext>
            </a:extLst>
          </p:cNvPr>
          <p:cNvSpPr>
            <a:spLocks noGrp="1"/>
          </p:cNvSpPr>
          <p:nvPr>
            <p:ph type="title"/>
          </p:nvPr>
        </p:nvSpPr>
        <p:spPr>
          <a:xfrm>
            <a:off x="304800" y="489354"/>
            <a:ext cx="11582400" cy="442299"/>
          </a:xfrm>
          <a:prstGeom prst="rect">
            <a:avLst/>
          </a:prstGeom>
        </p:spPr>
        <p:txBody>
          <a:bodyPr/>
          <a:lstStyle>
            <a:lvl1pPr>
              <a:defRPr b="0" i="0">
                <a:solidFill>
                  <a:schemeClr val="tx1"/>
                </a:solidFill>
                <a:latin typeface="Bebas Neue" panose="020B0606020202050201" pitchFamily="34" charset="77"/>
              </a:defRPr>
            </a:lvl1pPr>
          </a:lstStyle>
          <a:p>
            <a:r>
              <a:rPr lang="en-US"/>
              <a:t>Click to edit Master title style</a:t>
            </a:r>
          </a:p>
        </p:txBody>
      </p:sp>
    </p:spTree>
    <p:extLst>
      <p:ext uri="{BB962C8B-B14F-4D97-AF65-F5344CB8AC3E}">
        <p14:creationId xmlns:p14="http://schemas.microsoft.com/office/powerpoint/2010/main" val="2704252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489354"/>
            <a:ext cx="11582400" cy="442299"/>
          </a:xfrm>
          <a:prstGeom prst="rect">
            <a:avLst/>
          </a:prstGeom>
        </p:spPr>
        <p:txBody>
          <a:bodyPr/>
          <a:lstStyle>
            <a:lvl1pPr>
              <a:defRPr b="0" i="0">
                <a:solidFill>
                  <a:schemeClr val="tx1"/>
                </a:solidFill>
                <a:latin typeface="Bebas Neue" panose="020B0606020202050201" pitchFamily="34" charset="77"/>
              </a:defRPr>
            </a:lvl1pPr>
          </a:lstStyle>
          <a:p>
            <a:r>
              <a:rPr lang="en-US"/>
              <a:t>Click to edit Master title style</a:t>
            </a:r>
          </a:p>
        </p:txBody>
      </p:sp>
      <p:sp>
        <p:nvSpPr>
          <p:cNvPr id="3" name="Content Placeholder 2"/>
          <p:cNvSpPr>
            <a:spLocks noGrp="1"/>
          </p:cNvSpPr>
          <p:nvPr>
            <p:ph idx="1"/>
          </p:nvPr>
        </p:nvSpPr>
        <p:spPr>
          <a:xfrm>
            <a:off x="304800" y="1420048"/>
            <a:ext cx="11582400" cy="4752151"/>
          </a:xfrm>
          <a:prstGeom prst="rect">
            <a:avLst/>
          </a:prstGeom>
        </p:spPr>
        <p:txBody>
          <a:bodyPr tIns="91440" bIns="0">
            <a:normAutofit/>
          </a:bodyPr>
          <a:lstStyle>
            <a:lvl1pPr marL="304792" indent="-304792">
              <a:buClr>
                <a:srgbClr val="E77A2B"/>
              </a:buClr>
              <a:buSzPct val="100000"/>
              <a:buFont typeface="Wingdings" pitchFamily="2" charset="2"/>
              <a:buChar char="§"/>
              <a:defRPr sz="2000" b="0" i="0">
                <a:solidFill>
                  <a:schemeClr val="tx1"/>
                </a:solidFill>
                <a:latin typeface="Montserrat Light" pitchFamily="2" charset="77"/>
              </a:defRPr>
            </a:lvl1pPr>
            <a:lvl2pPr marL="609585" indent="-304792">
              <a:buClr>
                <a:srgbClr val="E77A2B"/>
              </a:buClr>
              <a:buSzPct val="100000"/>
              <a:buFont typeface="Wingdings" pitchFamily="2" charset="2"/>
              <a:buChar char="§"/>
              <a:defRPr sz="2000" b="0" i="0">
                <a:solidFill>
                  <a:schemeClr val="tx1"/>
                </a:solidFill>
                <a:latin typeface="Montserrat Light" pitchFamily="2" charset="77"/>
              </a:defRPr>
            </a:lvl2pPr>
            <a:lvl3pPr marL="914377" indent="-304792">
              <a:buClr>
                <a:srgbClr val="E77A2B"/>
              </a:buClr>
              <a:buSzPct val="100000"/>
              <a:buFont typeface="Wingdings" pitchFamily="2" charset="2"/>
              <a:buChar char="§"/>
              <a:defRPr sz="2000" b="0" i="0">
                <a:solidFill>
                  <a:schemeClr val="tx1"/>
                </a:solidFill>
                <a:latin typeface="Montserrat Light" pitchFamily="2" charset="77"/>
              </a:defRPr>
            </a:lvl3pPr>
            <a:lvl4pPr marL="1219170" indent="-304792">
              <a:buClr>
                <a:srgbClr val="E77A2B"/>
              </a:buClr>
              <a:buSzPct val="100000"/>
              <a:buFont typeface="Wingdings" pitchFamily="2" charset="2"/>
              <a:buChar char="§"/>
              <a:defRPr sz="2000" b="0" i="0">
                <a:solidFill>
                  <a:schemeClr val="tx1"/>
                </a:solidFill>
                <a:latin typeface="Montserrat Light" pitchFamily="2" charset="77"/>
              </a:defRPr>
            </a:lvl4pPr>
            <a:lvl5pPr marL="1523962" indent="-304792">
              <a:buClr>
                <a:srgbClr val="E77A2B"/>
              </a:buClr>
              <a:buSzPct val="100000"/>
              <a:buFont typeface="Wingdings" pitchFamily="2" charset="2"/>
              <a:buChar char="§"/>
              <a:defRPr sz="2000" b="0" i="0">
                <a:solidFill>
                  <a:schemeClr val="tx1"/>
                </a:solidFill>
                <a:latin typeface="Montserrat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p:cNvSpPr>
            <a:spLocks noGrp="1"/>
          </p:cNvSpPr>
          <p:nvPr>
            <p:ph type="body" sz="quarter" idx="13" hasCustomPrompt="1"/>
          </p:nvPr>
        </p:nvSpPr>
        <p:spPr>
          <a:xfrm>
            <a:off x="304800" y="954701"/>
            <a:ext cx="11582400" cy="442299"/>
          </a:xfrm>
          <a:prstGeom prst="rect">
            <a:avLst/>
          </a:prstGeom>
        </p:spPr>
        <p:txBody>
          <a:bodyPr wrap="square" anchor="ctr" anchorCtr="0">
            <a:noAutofit/>
          </a:bodyPr>
          <a:lstStyle>
            <a:lvl1pPr algn="l">
              <a:buFont typeface="Arial" pitchFamily="34" charset="0"/>
              <a:buNone/>
              <a:defRPr sz="1800" b="0" i="0">
                <a:solidFill>
                  <a:schemeClr val="tx1"/>
                </a:solidFill>
                <a:latin typeface="Montserrat Light" pitchFamily="2" charset="77"/>
              </a:defRPr>
            </a:lvl1pPr>
          </a:lstStyle>
          <a:p>
            <a:pPr lvl="0"/>
            <a:r>
              <a:rPr lang="en-US"/>
              <a:t>Click to insert subtitle</a:t>
            </a:r>
          </a:p>
        </p:txBody>
      </p:sp>
      <p:sp>
        <p:nvSpPr>
          <p:cNvPr id="6" name="Text Placeholder 9">
            <a:extLst>
              <a:ext uri="{FF2B5EF4-FFF2-40B4-BE49-F238E27FC236}">
                <a16:creationId xmlns:a16="http://schemas.microsoft.com/office/drawing/2014/main" id="{D954FBDD-4165-DF43-BA4F-E68074FA3F1C}"/>
              </a:ext>
            </a:extLst>
          </p:cNvPr>
          <p:cNvSpPr>
            <a:spLocks noGrp="1"/>
          </p:cNvSpPr>
          <p:nvPr>
            <p:ph type="body" sz="quarter" idx="14" hasCustomPrompt="1"/>
          </p:nvPr>
        </p:nvSpPr>
        <p:spPr>
          <a:xfrm>
            <a:off x="304800" y="6538384"/>
            <a:ext cx="10135849" cy="113877"/>
          </a:xfrm>
          <a:prstGeom prst="rect">
            <a:avLst/>
          </a:prstGeom>
        </p:spPr>
        <p:txBody>
          <a:bodyPr wrap="square" lIns="0" tIns="0" rIns="0" bIns="0">
            <a:spAutoFit/>
          </a:bodyPr>
          <a:lstStyle>
            <a:lvl1pPr>
              <a:buFont typeface="Arial" pitchFamily="34" charset="0"/>
              <a:buNone/>
              <a:defRPr sz="800" b="0" i="0">
                <a:solidFill>
                  <a:schemeClr val="tx1"/>
                </a:solidFill>
                <a:latin typeface="Montserrat Light" pitchFamily="2" charset="77"/>
              </a:defRPr>
            </a:lvl1pPr>
          </a:lstStyle>
          <a:p>
            <a:pPr lvl="0"/>
            <a:r>
              <a:rPr lang="en-US"/>
              <a:t>Click to insert source</a:t>
            </a:r>
          </a:p>
        </p:txBody>
      </p:sp>
      <p:pic>
        <p:nvPicPr>
          <p:cNvPr id="10" name="Picture 9">
            <a:extLst>
              <a:ext uri="{FF2B5EF4-FFF2-40B4-BE49-F238E27FC236}">
                <a16:creationId xmlns:a16="http://schemas.microsoft.com/office/drawing/2014/main" id="{7092978F-1DC0-4744-9847-EF43A1485E6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32739" y="5697161"/>
            <a:ext cx="2615820" cy="817444"/>
          </a:xfrm>
          <a:prstGeom prst="rect">
            <a:avLst/>
          </a:prstGeom>
        </p:spPr>
      </p:pic>
      <p:sp>
        <p:nvSpPr>
          <p:cNvPr id="4" name="Slide Number Placeholder 3">
            <a:extLst>
              <a:ext uri="{FF2B5EF4-FFF2-40B4-BE49-F238E27FC236}">
                <a16:creationId xmlns:a16="http://schemas.microsoft.com/office/drawing/2014/main" id="{96113E56-B7CF-CAE4-7CC3-45AF5D65483A}"/>
              </a:ext>
            </a:extLst>
          </p:cNvPr>
          <p:cNvSpPr>
            <a:spLocks noGrp="1"/>
          </p:cNvSpPr>
          <p:nvPr>
            <p:ph type="sldNum" sz="quarter" idx="15"/>
          </p:nvPr>
        </p:nvSpPr>
        <p:spPr/>
        <p:txBody>
          <a:bodyPr/>
          <a:lstStyle/>
          <a:p>
            <a:fld id="{FCB31325-F10B-4470-ACFC-742C5493CDDA}" type="slidenum">
              <a:rPr lang="en-US" smtClean="0"/>
              <a:t>‹#›</a:t>
            </a:fld>
            <a:endParaRPr lang="en-US"/>
          </a:p>
        </p:txBody>
      </p:sp>
    </p:spTree>
    <p:extLst>
      <p:ext uri="{BB962C8B-B14F-4D97-AF65-F5344CB8AC3E}">
        <p14:creationId xmlns:p14="http://schemas.microsoft.com/office/powerpoint/2010/main" val="3840844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489354"/>
            <a:ext cx="11582400" cy="442299"/>
          </a:xfrm>
          <a:prstGeom prst="rect">
            <a:avLst/>
          </a:prstGeom>
        </p:spPr>
        <p:txBody>
          <a:bodyPr/>
          <a:lstStyle>
            <a:lvl1pPr>
              <a:defRPr b="0" i="0">
                <a:solidFill>
                  <a:schemeClr val="tx1"/>
                </a:solidFill>
                <a:latin typeface="Bebas Neue" panose="020B0606020202050201" pitchFamily="34" charset="77"/>
              </a:defRPr>
            </a:lvl1pPr>
          </a:lstStyle>
          <a:p>
            <a:r>
              <a:rPr lang="en-US"/>
              <a:t>Click to edit Master title style</a:t>
            </a:r>
          </a:p>
        </p:txBody>
      </p:sp>
      <p:sp>
        <p:nvSpPr>
          <p:cNvPr id="3" name="Content Placeholder 2"/>
          <p:cNvSpPr>
            <a:spLocks noGrp="1"/>
          </p:cNvSpPr>
          <p:nvPr>
            <p:ph idx="1"/>
          </p:nvPr>
        </p:nvSpPr>
        <p:spPr>
          <a:xfrm>
            <a:off x="304800" y="1420048"/>
            <a:ext cx="11582400" cy="4752151"/>
          </a:xfrm>
          <a:prstGeom prst="rect">
            <a:avLst/>
          </a:prstGeom>
        </p:spPr>
        <p:txBody>
          <a:bodyPr tIns="91440" bIns="0">
            <a:normAutofit/>
          </a:bodyPr>
          <a:lstStyle>
            <a:lvl1pPr marL="304792" indent="-304792">
              <a:buClr>
                <a:srgbClr val="E77A2B"/>
              </a:buClr>
              <a:buSzPct val="100000"/>
              <a:buFont typeface="Wingdings" pitchFamily="2" charset="2"/>
              <a:buChar char="§"/>
              <a:defRPr sz="2000" b="0" i="0">
                <a:solidFill>
                  <a:schemeClr val="tx1"/>
                </a:solidFill>
                <a:latin typeface="Montserrat Light" pitchFamily="2" charset="77"/>
              </a:defRPr>
            </a:lvl1pPr>
            <a:lvl2pPr marL="609585" indent="-304792">
              <a:buClr>
                <a:srgbClr val="E77A2B"/>
              </a:buClr>
              <a:buSzPct val="100000"/>
              <a:buFont typeface="Wingdings" pitchFamily="2" charset="2"/>
              <a:buChar char="§"/>
              <a:defRPr sz="2000" b="0" i="0">
                <a:solidFill>
                  <a:schemeClr val="tx1"/>
                </a:solidFill>
                <a:latin typeface="Montserrat Light" pitchFamily="2" charset="77"/>
              </a:defRPr>
            </a:lvl2pPr>
            <a:lvl3pPr marL="914377" indent="-304792">
              <a:buClr>
                <a:srgbClr val="E77A2B"/>
              </a:buClr>
              <a:buSzPct val="100000"/>
              <a:buFont typeface="Wingdings" pitchFamily="2" charset="2"/>
              <a:buChar char="§"/>
              <a:defRPr sz="2000" b="0" i="0">
                <a:solidFill>
                  <a:schemeClr val="tx1"/>
                </a:solidFill>
                <a:latin typeface="Montserrat Light" pitchFamily="2" charset="77"/>
              </a:defRPr>
            </a:lvl3pPr>
            <a:lvl4pPr marL="1219170" indent="-304792">
              <a:buClr>
                <a:srgbClr val="E77A2B"/>
              </a:buClr>
              <a:buSzPct val="100000"/>
              <a:buFont typeface="Wingdings" pitchFamily="2" charset="2"/>
              <a:buChar char="§"/>
              <a:defRPr sz="2000" b="0" i="0">
                <a:solidFill>
                  <a:schemeClr val="tx1"/>
                </a:solidFill>
                <a:latin typeface="Montserrat Light" pitchFamily="2" charset="77"/>
              </a:defRPr>
            </a:lvl4pPr>
            <a:lvl5pPr marL="1523962" indent="-304792">
              <a:buClr>
                <a:srgbClr val="E77A2B"/>
              </a:buClr>
              <a:buSzPct val="100000"/>
              <a:buFont typeface="Wingdings" pitchFamily="2" charset="2"/>
              <a:buChar char="§"/>
              <a:defRPr sz="2000" b="0" i="0">
                <a:solidFill>
                  <a:schemeClr val="tx1"/>
                </a:solidFill>
                <a:latin typeface="Montserrat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p:cNvSpPr>
            <a:spLocks noGrp="1"/>
          </p:cNvSpPr>
          <p:nvPr>
            <p:ph type="body" sz="quarter" idx="13" hasCustomPrompt="1"/>
          </p:nvPr>
        </p:nvSpPr>
        <p:spPr>
          <a:xfrm>
            <a:off x="304800" y="954701"/>
            <a:ext cx="11582400" cy="442299"/>
          </a:xfrm>
          <a:prstGeom prst="rect">
            <a:avLst/>
          </a:prstGeom>
        </p:spPr>
        <p:txBody>
          <a:bodyPr wrap="square" anchor="ctr" anchorCtr="0">
            <a:noAutofit/>
          </a:bodyPr>
          <a:lstStyle>
            <a:lvl1pPr algn="l">
              <a:buFont typeface="Arial" pitchFamily="34" charset="0"/>
              <a:buNone/>
              <a:defRPr sz="1800" b="0" i="0">
                <a:solidFill>
                  <a:schemeClr val="tx1"/>
                </a:solidFill>
                <a:latin typeface="Montserrat Light" pitchFamily="2" charset="77"/>
              </a:defRPr>
            </a:lvl1pPr>
          </a:lstStyle>
          <a:p>
            <a:pPr lvl="0"/>
            <a:r>
              <a:rPr lang="en-US"/>
              <a:t>Click to insert subtitle</a:t>
            </a:r>
          </a:p>
        </p:txBody>
      </p:sp>
      <p:sp>
        <p:nvSpPr>
          <p:cNvPr id="6" name="Text Placeholder 9">
            <a:extLst>
              <a:ext uri="{FF2B5EF4-FFF2-40B4-BE49-F238E27FC236}">
                <a16:creationId xmlns:a16="http://schemas.microsoft.com/office/drawing/2014/main" id="{D954FBDD-4165-DF43-BA4F-E68074FA3F1C}"/>
              </a:ext>
            </a:extLst>
          </p:cNvPr>
          <p:cNvSpPr>
            <a:spLocks noGrp="1"/>
          </p:cNvSpPr>
          <p:nvPr>
            <p:ph type="body" sz="quarter" idx="14" hasCustomPrompt="1"/>
          </p:nvPr>
        </p:nvSpPr>
        <p:spPr>
          <a:xfrm>
            <a:off x="304800" y="6538384"/>
            <a:ext cx="10135849" cy="113877"/>
          </a:xfrm>
          <a:prstGeom prst="rect">
            <a:avLst/>
          </a:prstGeom>
        </p:spPr>
        <p:txBody>
          <a:bodyPr wrap="square" lIns="0" tIns="0" rIns="0" bIns="0">
            <a:spAutoFit/>
          </a:bodyPr>
          <a:lstStyle>
            <a:lvl1pPr>
              <a:buFont typeface="Arial" pitchFamily="34" charset="0"/>
              <a:buNone/>
              <a:defRPr sz="800" b="0" i="0">
                <a:solidFill>
                  <a:schemeClr val="tx1"/>
                </a:solidFill>
                <a:latin typeface="Montserrat Light" pitchFamily="2" charset="77"/>
              </a:defRPr>
            </a:lvl1pPr>
          </a:lstStyle>
          <a:p>
            <a:pPr lvl="0"/>
            <a:r>
              <a:rPr lang="en-US"/>
              <a:t>Click to insert source</a:t>
            </a:r>
          </a:p>
        </p:txBody>
      </p:sp>
      <p:pic>
        <p:nvPicPr>
          <p:cNvPr id="10" name="Picture 9">
            <a:extLst>
              <a:ext uri="{FF2B5EF4-FFF2-40B4-BE49-F238E27FC236}">
                <a16:creationId xmlns:a16="http://schemas.microsoft.com/office/drawing/2014/main" id="{7092978F-1DC0-4744-9847-EF43A1485E6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32739" y="5697161"/>
            <a:ext cx="2615820" cy="817444"/>
          </a:xfrm>
          <a:prstGeom prst="rect">
            <a:avLst/>
          </a:prstGeom>
        </p:spPr>
      </p:pic>
    </p:spTree>
    <p:extLst>
      <p:ext uri="{BB962C8B-B14F-4D97-AF65-F5344CB8AC3E}">
        <p14:creationId xmlns:p14="http://schemas.microsoft.com/office/powerpoint/2010/main" val="2710614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20048"/>
            <a:ext cx="5669280" cy="4752151"/>
          </a:xfrm>
          <a:prstGeom prst="rect">
            <a:avLst/>
          </a:prstGeom>
        </p:spPr>
        <p:txBody>
          <a:bodyPr tIns="91440" bIns="0">
            <a:normAutofit/>
          </a:bodyPr>
          <a:lstStyle>
            <a:lvl1pPr marL="304792" indent="-304792">
              <a:buClr>
                <a:srgbClr val="E77A2B"/>
              </a:buClr>
              <a:buSzPct val="100000"/>
              <a:buFont typeface="Wingdings" pitchFamily="2" charset="2"/>
              <a:buChar char="§"/>
              <a:defRPr sz="2000" b="0" i="0">
                <a:solidFill>
                  <a:schemeClr val="tx1"/>
                </a:solidFill>
                <a:latin typeface="Montserrat Light" pitchFamily="2" charset="77"/>
              </a:defRPr>
            </a:lvl1pPr>
            <a:lvl2pPr marL="609585" indent="-304792">
              <a:buClr>
                <a:srgbClr val="E77A2B"/>
              </a:buClr>
              <a:buSzPct val="100000"/>
              <a:buFont typeface="Wingdings" pitchFamily="2" charset="2"/>
              <a:buChar char="§"/>
              <a:defRPr sz="2000" b="0" i="0">
                <a:solidFill>
                  <a:schemeClr val="tx1"/>
                </a:solidFill>
                <a:latin typeface="Montserrat Light" pitchFamily="2" charset="77"/>
              </a:defRPr>
            </a:lvl2pPr>
            <a:lvl3pPr marL="914377" indent="-304792">
              <a:buClr>
                <a:srgbClr val="E77A2B"/>
              </a:buClr>
              <a:buSzPct val="100000"/>
              <a:buFont typeface="Wingdings" pitchFamily="2" charset="2"/>
              <a:buChar char="§"/>
              <a:defRPr sz="2000" b="0" i="0">
                <a:solidFill>
                  <a:schemeClr val="tx1"/>
                </a:solidFill>
                <a:latin typeface="Montserrat Light" pitchFamily="2" charset="77"/>
              </a:defRPr>
            </a:lvl3pPr>
            <a:lvl4pPr marL="1219170" indent="-304792">
              <a:buClr>
                <a:srgbClr val="E77A2B"/>
              </a:buClr>
              <a:buSzPct val="100000"/>
              <a:buFont typeface="Wingdings" pitchFamily="2" charset="2"/>
              <a:buChar char="§"/>
              <a:defRPr sz="2000" b="0" i="0">
                <a:solidFill>
                  <a:schemeClr val="tx1"/>
                </a:solidFill>
                <a:latin typeface="Montserrat Light" pitchFamily="2" charset="77"/>
              </a:defRPr>
            </a:lvl4pPr>
            <a:lvl5pPr marL="1523962" indent="-304792">
              <a:buClr>
                <a:srgbClr val="E77A2B"/>
              </a:buClr>
              <a:buSzPct val="100000"/>
              <a:buFont typeface="Wingdings" pitchFamily="2" charset="2"/>
              <a:buChar char="§"/>
              <a:defRPr sz="2000" b="0" i="0">
                <a:solidFill>
                  <a:schemeClr val="tx1"/>
                </a:solidFill>
                <a:latin typeface="Montserrat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AAD442F1-8E35-EA4C-9C5B-D67050FE4609}"/>
              </a:ext>
            </a:extLst>
          </p:cNvPr>
          <p:cNvSpPr>
            <a:spLocks noGrp="1"/>
          </p:cNvSpPr>
          <p:nvPr>
            <p:ph idx="15"/>
          </p:nvPr>
        </p:nvSpPr>
        <p:spPr>
          <a:xfrm>
            <a:off x="6217920" y="1420048"/>
            <a:ext cx="5669280" cy="4752151"/>
          </a:xfrm>
          <a:prstGeom prst="rect">
            <a:avLst/>
          </a:prstGeom>
        </p:spPr>
        <p:txBody>
          <a:bodyPr tIns="91440" bIns="0">
            <a:normAutofit/>
          </a:bodyPr>
          <a:lstStyle>
            <a:lvl1pPr marL="304792" indent="-304792">
              <a:buClr>
                <a:srgbClr val="E77A2B"/>
              </a:buClr>
              <a:buSzPct val="100000"/>
              <a:buFont typeface="Wingdings" pitchFamily="2" charset="2"/>
              <a:buChar char="§"/>
              <a:defRPr sz="2000" b="0" i="0">
                <a:solidFill>
                  <a:schemeClr val="tx1"/>
                </a:solidFill>
                <a:latin typeface="Montserrat Light" pitchFamily="2" charset="77"/>
              </a:defRPr>
            </a:lvl1pPr>
            <a:lvl2pPr marL="609585" indent="-304792">
              <a:buClr>
                <a:srgbClr val="E77A2B"/>
              </a:buClr>
              <a:buSzPct val="100000"/>
              <a:buFont typeface="Wingdings" pitchFamily="2" charset="2"/>
              <a:buChar char="§"/>
              <a:defRPr sz="2000" b="0" i="0">
                <a:solidFill>
                  <a:schemeClr val="tx1"/>
                </a:solidFill>
                <a:latin typeface="Montserrat Light" pitchFamily="2" charset="77"/>
              </a:defRPr>
            </a:lvl2pPr>
            <a:lvl3pPr marL="914377" indent="-304792">
              <a:buClr>
                <a:srgbClr val="E77A2B"/>
              </a:buClr>
              <a:buSzPct val="100000"/>
              <a:buFont typeface="Wingdings" pitchFamily="2" charset="2"/>
              <a:buChar char="§"/>
              <a:defRPr sz="2000" b="0" i="0">
                <a:solidFill>
                  <a:schemeClr val="tx1"/>
                </a:solidFill>
                <a:latin typeface="Montserrat Light" pitchFamily="2" charset="77"/>
              </a:defRPr>
            </a:lvl3pPr>
            <a:lvl4pPr marL="1219170" indent="-304792">
              <a:buClr>
                <a:srgbClr val="E77A2B"/>
              </a:buClr>
              <a:buSzPct val="100000"/>
              <a:buFont typeface="Wingdings" pitchFamily="2" charset="2"/>
              <a:buChar char="§"/>
              <a:defRPr sz="2000" b="0" i="0">
                <a:solidFill>
                  <a:schemeClr val="tx1"/>
                </a:solidFill>
                <a:latin typeface="Montserrat Light" pitchFamily="2" charset="77"/>
              </a:defRPr>
            </a:lvl4pPr>
            <a:lvl5pPr marL="1523962" indent="-304792">
              <a:buClr>
                <a:srgbClr val="E77A2B"/>
              </a:buClr>
              <a:buSzPct val="100000"/>
              <a:buFont typeface="Wingdings" pitchFamily="2" charset="2"/>
              <a:buChar char="§"/>
              <a:defRPr sz="2000" b="0" i="0">
                <a:solidFill>
                  <a:schemeClr val="tx1"/>
                </a:solidFill>
                <a:latin typeface="Montserrat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F9C6AF68-6317-914B-82B4-40CC5A1F4970}"/>
              </a:ext>
            </a:extLst>
          </p:cNvPr>
          <p:cNvSpPr>
            <a:spLocks noGrp="1"/>
          </p:cNvSpPr>
          <p:nvPr>
            <p:ph type="body" sz="quarter" idx="13" hasCustomPrompt="1"/>
          </p:nvPr>
        </p:nvSpPr>
        <p:spPr>
          <a:xfrm>
            <a:off x="304800" y="954701"/>
            <a:ext cx="11582400" cy="442299"/>
          </a:xfrm>
          <a:prstGeom prst="rect">
            <a:avLst/>
          </a:prstGeom>
        </p:spPr>
        <p:txBody>
          <a:bodyPr wrap="square" anchor="ctr" anchorCtr="0">
            <a:noAutofit/>
          </a:bodyPr>
          <a:lstStyle>
            <a:lvl1pPr algn="l">
              <a:buFont typeface="Arial" pitchFamily="34" charset="0"/>
              <a:buNone/>
              <a:defRPr sz="1800" b="0" i="0">
                <a:solidFill>
                  <a:schemeClr val="tx1"/>
                </a:solidFill>
                <a:latin typeface="Montserrat Light" pitchFamily="2" charset="77"/>
              </a:defRPr>
            </a:lvl1pPr>
          </a:lstStyle>
          <a:p>
            <a:pPr lvl="0"/>
            <a:r>
              <a:rPr lang="en-US"/>
              <a:t>Click to insert subtitle</a:t>
            </a:r>
          </a:p>
        </p:txBody>
      </p:sp>
      <p:sp>
        <p:nvSpPr>
          <p:cNvPr id="7" name="Text Placeholder 9">
            <a:extLst>
              <a:ext uri="{FF2B5EF4-FFF2-40B4-BE49-F238E27FC236}">
                <a16:creationId xmlns:a16="http://schemas.microsoft.com/office/drawing/2014/main" id="{F3CDCFFE-3265-CC47-B775-D33E1D0C002E}"/>
              </a:ext>
            </a:extLst>
          </p:cNvPr>
          <p:cNvSpPr>
            <a:spLocks noGrp="1"/>
          </p:cNvSpPr>
          <p:nvPr>
            <p:ph type="body" sz="quarter" idx="14" hasCustomPrompt="1"/>
          </p:nvPr>
        </p:nvSpPr>
        <p:spPr>
          <a:xfrm>
            <a:off x="304800" y="6538384"/>
            <a:ext cx="10135849" cy="113877"/>
          </a:xfrm>
          <a:prstGeom prst="rect">
            <a:avLst/>
          </a:prstGeom>
        </p:spPr>
        <p:txBody>
          <a:bodyPr wrap="square" lIns="0" tIns="0" rIns="0" bIns="0">
            <a:spAutoFit/>
          </a:bodyPr>
          <a:lstStyle>
            <a:lvl1pPr>
              <a:buFont typeface="Arial" pitchFamily="34" charset="0"/>
              <a:buNone/>
              <a:defRPr sz="800" b="0" i="0">
                <a:solidFill>
                  <a:schemeClr val="tx1"/>
                </a:solidFill>
                <a:latin typeface="Montserrat Light" pitchFamily="2" charset="77"/>
              </a:defRPr>
            </a:lvl1pPr>
          </a:lstStyle>
          <a:p>
            <a:pPr lvl="0"/>
            <a:r>
              <a:rPr lang="en-US"/>
              <a:t>Click to insert source</a:t>
            </a:r>
          </a:p>
        </p:txBody>
      </p:sp>
      <p:pic>
        <p:nvPicPr>
          <p:cNvPr id="10" name="Picture 9">
            <a:extLst>
              <a:ext uri="{FF2B5EF4-FFF2-40B4-BE49-F238E27FC236}">
                <a16:creationId xmlns:a16="http://schemas.microsoft.com/office/drawing/2014/main" id="{C6F4FF27-91A2-D74F-B92E-07546BC8957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26773" y="5557917"/>
            <a:ext cx="1539589" cy="1282991"/>
          </a:xfrm>
          <a:prstGeom prst="rect">
            <a:avLst/>
          </a:prstGeom>
        </p:spPr>
      </p:pic>
      <p:sp>
        <p:nvSpPr>
          <p:cNvPr id="11" name="Title 1">
            <a:extLst>
              <a:ext uri="{FF2B5EF4-FFF2-40B4-BE49-F238E27FC236}">
                <a16:creationId xmlns:a16="http://schemas.microsoft.com/office/drawing/2014/main" id="{231AF6A7-8163-3345-9816-36A7DF30FD52}"/>
              </a:ext>
            </a:extLst>
          </p:cNvPr>
          <p:cNvSpPr>
            <a:spLocks noGrp="1"/>
          </p:cNvSpPr>
          <p:nvPr>
            <p:ph type="title"/>
          </p:nvPr>
        </p:nvSpPr>
        <p:spPr>
          <a:xfrm>
            <a:off x="304800" y="489354"/>
            <a:ext cx="11582400" cy="442299"/>
          </a:xfrm>
          <a:prstGeom prst="rect">
            <a:avLst/>
          </a:prstGeom>
        </p:spPr>
        <p:txBody>
          <a:bodyPr/>
          <a:lstStyle>
            <a:lvl1pPr>
              <a:defRPr b="0" i="0">
                <a:solidFill>
                  <a:schemeClr val="tx1"/>
                </a:solidFill>
                <a:latin typeface="Bebas Neue" panose="020B0606020202050201" pitchFamily="34" charset="77"/>
              </a:defRPr>
            </a:lvl1pPr>
          </a:lstStyle>
          <a:p>
            <a:r>
              <a:rPr lang="en-US"/>
              <a:t>Click to edit Master title style</a:t>
            </a:r>
          </a:p>
        </p:txBody>
      </p:sp>
    </p:spTree>
    <p:extLst>
      <p:ext uri="{BB962C8B-B14F-4D97-AF65-F5344CB8AC3E}">
        <p14:creationId xmlns:p14="http://schemas.microsoft.com/office/powerpoint/2010/main" val="1694285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ith TItles">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1136DF4C-0FBB-AE4E-88DD-2A6B0EDF6C28}"/>
              </a:ext>
            </a:extLst>
          </p:cNvPr>
          <p:cNvSpPr>
            <a:spLocks noGrp="1"/>
          </p:cNvSpPr>
          <p:nvPr>
            <p:ph type="body" sz="quarter" idx="13" hasCustomPrompt="1"/>
          </p:nvPr>
        </p:nvSpPr>
        <p:spPr>
          <a:xfrm>
            <a:off x="304800" y="954701"/>
            <a:ext cx="11582400" cy="442299"/>
          </a:xfrm>
          <a:prstGeom prst="rect">
            <a:avLst/>
          </a:prstGeom>
        </p:spPr>
        <p:txBody>
          <a:bodyPr wrap="square" anchor="ctr" anchorCtr="0">
            <a:noAutofit/>
          </a:bodyPr>
          <a:lstStyle>
            <a:lvl1pPr algn="l">
              <a:buFont typeface="Arial" pitchFamily="34" charset="0"/>
              <a:buNone/>
              <a:defRPr sz="1800" b="0" i="0">
                <a:solidFill>
                  <a:schemeClr val="tx1"/>
                </a:solidFill>
                <a:latin typeface="Montserrat Light" pitchFamily="2" charset="77"/>
              </a:defRPr>
            </a:lvl1pPr>
          </a:lstStyle>
          <a:p>
            <a:pPr lvl="0"/>
            <a:r>
              <a:rPr lang="en-US"/>
              <a:t>Click to insert subtitle</a:t>
            </a:r>
          </a:p>
        </p:txBody>
      </p:sp>
      <p:pic>
        <p:nvPicPr>
          <p:cNvPr id="4" name="Picture 3">
            <a:extLst>
              <a:ext uri="{FF2B5EF4-FFF2-40B4-BE49-F238E27FC236}">
                <a16:creationId xmlns:a16="http://schemas.microsoft.com/office/drawing/2014/main" id="{D501F642-F3E1-1945-B74A-56EA4737680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26773" y="5557917"/>
            <a:ext cx="1539589" cy="1282991"/>
          </a:xfrm>
          <a:prstGeom prst="rect">
            <a:avLst/>
          </a:prstGeom>
        </p:spPr>
      </p:pic>
    </p:spTree>
    <p:extLst>
      <p:ext uri="{BB962C8B-B14F-4D97-AF65-F5344CB8AC3E}">
        <p14:creationId xmlns:p14="http://schemas.microsoft.com/office/powerpoint/2010/main" val="35860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150746-9567-4B46-BD38-436D08816C1D}"/>
              </a:ext>
            </a:extLst>
          </p:cNvPr>
          <p:cNvSpPr>
            <a:spLocks noGrp="1"/>
          </p:cNvSpPr>
          <p:nvPr>
            <p:ph type="title"/>
          </p:nvPr>
        </p:nvSpPr>
        <p:spPr>
          <a:xfrm>
            <a:off x="304800" y="2545039"/>
            <a:ext cx="11582400" cy="639763"/>
          </a:xfrm>
          <a:prstGeom prst="rect">
            <a:avLst/>
          </a:prstGeom>
        </p:spPr>
        <p:txBody>
          <a:bodyPr/>
          <a:lstStyle>
            <a:lvl1pPr>
              <a:defRPr sz="3200" b="0" i="0">
                <a:solidFill>
                  <a:schemeClr val="tx1"/>
                </a:solidFill>
                <a:latin typeface="Bebas Neue" panose="020B0606020202050201" pitchFamily="34" charset="77"/>
              </a:defRPr>
            </a:lvl1pPr>
          </a:lstStyle>
          <a:p>
            <a:r>
              <a:rPr lang="en-US"/>
              <a:t>Click to edit Master title style</a:t>
            </a:r>
          </a:p>
        </p:txBody>
      </p:sp>
      <p:sp>
        <p:nvSpPr>
          <p:cNvPr id="5" name="Text Placeholder 7">
            <a:extLst>
              <a:ext uri="{FF2B5EF4-FFF2-40B4-BE49-F238E27FC236}">
                <a16:creationId xmlns:a16="http://schemas.microsoft.com/office/drawing/2014/main" id="{B87F02B0-2E52-A94E-8F67-D218274C374C}"/>
              </a:ext>
            </a:extLst>
          </p:cNvPr>
          <p:cNvSpPr>
            <a:spLocks noGrp="1"/>
          </p:cNvSpPr>
          <p:nvPr>
            <p:ph type="body" sz="quarter" idx="13" hasCustomPrompt="1"/>
          </p:nvPr>
        </p:nvSpPr>
        <p:spPr>
          <a:xfrm>
            <a:off x="304800" y="4020650"/>
            <a:ext cx="11582400" cy="442299"/>
          </a:xfrm>
          <a:prstGeom prst="rect">
            <a:avLst/>
          </a:prstGeom>
        </p:spPr>
        <p:txBody>
          <a:bodyPr wrap="square" anchor="ctr" anchorCtr="0">
            <a:noAutofit/>
          </a:bodyPr>
          <a:lstStyle>
            <a:lvl1pPr algn="l">
              <a:buFont typeface="Arial" pitchFamily="34" charset="0"/>
              <a:buNone/>
              <a:defRPr sz="1800" b="0" i="0">
                <a:solidFill>
                  <a:schemeClr val="tx1"/>
                </a:solidFill>
                <a:latin typeface="Montserrat Light" pitchFamily="2" charset="77"/>
              </a:defRPr>
            </a:lvl1pPr>
          </a:lstStyle>
          <a:p>
            <a:pPr lvl="0"/>
            <a:r>
              <a:rPr lang="en-US"/>
              <a:t>Click to insert subtitle</a:t>
            </a:r>
          </a:p>
        </p:txBody>
      </p:sp>
      <p:pic>
        <p:nvPicPr>
          <p:cNvPr id="6" name="Picture 5">
            <a:extLst>
              <a:ext uri="{FF2B5EF4-FFF2-40B4-BE49-F238E27FC236}">
                <a16:creationId xmlns:a16="http://schemas.microsoft.com/office/drawing/2014/main" id="{DA6E2827-5C2F-ED4F-A308-340CCFE4A47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26773" y="5557917"/>
            <a:ext cx="1539589" cy="1282991"/>
          </a:xfrm>
          <a:prstGeom prst="rect">
            <a:avLst/>
          </a:prstGeom>
        </p:spPr>
      </p:pic>
    </p:spTree>
    <p:extLst>
      <p:ext uri="{BB962C8B-B14F-4D97-AF65-F5344CB8AC3E}">
        <p14:creationId xmlns:p14="http://schemas.microsoft.com/office/powerpoint/2010/main" val="3735538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ttsburgh Background">
    <p:bg>
      <p:bgPr>
        <a:solidFill>
          <a:srgbClr val="05505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3B8E6C-7303-8941-9B14-400E2824AC18}"/>
              </a:ext>
            </a:extLst>
          </p:cNvPr>
          <p:cNvPicPr>
            <a:picLocks noChangeAspect="1"/>
          </p:cNvPicPr>
          <p:nvPr userDrawn="1"/>
        </p:nvPicPr>
        <p:blipFill rotWithShape="1">
          <a:blip r:embed="rId2" cstate="print">
            <a:grayscl/>
            <a:alphaModFix amt="24000"/>
            <a:extLst>
              <a:ext uri="{28A0092B-C50C-407E-A947-70E740481C1C}">
                <a14:useLocalDpi xmlns:a14="http://schemas.microsoft.com/office/drawing/2010/main"/>
              </a:ext>
            </a:extLst>
          </a:blip>
          <a:srcRect/>
          <a:stretch/>
        </p:blipFill>
        <p:spPr>
          <a:xfrm>
            <a:off x="0" y="-2"/>
            <a:ext cx="12191998" cy="6858000"/>
          </a:xfrm>
          <a:prstGeom prst="rect">
            <a:avLst/>
          </a:prstGeom>
        </p:spPr>
      </p:pic>
    </p:spTree>
    <p:extLst>
      <p:ext uri="{BB962C8B-B14F-4D97-AF65-F5344CB8AC3E}">
        <p14:creationId xmlns:p14="http://schemas.microsoft.com/office/powerpoint/2010/main" val="3937944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ittsburgh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3B8E6C-7303-8941-9B14-400E2824AC18}"/>
              </a:ext>
            </a:extLst>
          </p:cNvPr>
          <p:cNvPicPr>
            <a:picLocks noChangeAspect="1"/>
          </p:cNvPicPr>
          <p:nvPr userDrawn="1"/>
        </p:nvPicPr>
        <p:blipFill rotWithShape="1">
          <a:blip r:embed="rId2" cstate="print">
            <a:alphaModFix amt="24000"/>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2"/>
            <a:ext cx="12191998" cy="6858000"/>
          </a:xfrm>
          <a:prstGeom prst="rect">
            <a:avLst/>
          </a:prstGeom>
        </p:spPr>
      </p:pic>
    </p:spTree>
    <p:extLst>
      <p:ext uri="{BB962C8B-B14F-4D97-AF65-F5344CB8AC3E}">
        <p14:creationId xmlns:p14="http://schemas.microsoft.com/office/powerpoint/2010/main" val="1651914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E1BCB1-A2B5-4902-8D1D-8C263302C5C2}" type="slidenum">
              <a:rPr lang="en-US" smtClean="0"/>
              <a:t>‹#›</a:t>
            </a:fld>
            <a:endParaRPr lang="en-US" dirty="0"/>
          </a:p>
        </p:txBody>
      </p:sp>
    </p:spTree>
    <p:extLst>
      <p:ext uri="{BB962C8B-B14F-4D97-AF65-F5344CB8AC3E}">
        <p14:creationId xmlns:p14="http://schemas.microsoft.com/office/powerpoint/2010/main" val="789241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4EB8-A69B-A3AC-341F-61ECF8CAD297}"/>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uk-UA" dirty="0"/>
          </a:p>
        </p:txBody>
      </p:sp>
      <p:sp>
        <p:nvSpPr>
          <p:cNvPr id="3" name="Subtitle 2">
            <a:extLst>
              <a:ext uri="{FF2B5EF4-FFF2-40B4-BE49-F238E27FC236}">
                <a16:creationId xmlns:a16="http://schemas.microsoft.com/office/drawing/2014/main" id="{ACEF48D3-3E17-773B-D53B-3FB47A644A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uk-UA"/>
          </a:p>
        </p:txBody>
      </p:sp>
    </p:spTree>
    <p:extLst>
      <p:ext uri="{BB962C8B-B14F-4D97-AF65-F5344CB8AC3E}">
        <p14:creationId xmlns:p14="http://schemas.microsoft.com/office/powerpoint/2010/main" val="109557344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D56A4A6-CDB5-A842-ADF7-32079635A6AD}"/>
              </a:ext>
            </a:extLst>
          </p:cNvPr>
          <p:cNvCxnSpPr>
            <a:cxnSpLocks/>
          </p:cNvCxnSpPr>
          <p:nvPr userDrawn="1"/>
        </p:nvCxnSpPr>
        <p:spPr>
          <a:xfrm>
            <a:off x="304800" y="193040"/>
            <a:ext cx="2052320" cy="0"/>
          </a:xfrm>
          <a:prstGeom prst="line">
            <a:avLst/>
          </a:prstGeom>
          <a:ln w="19050">
            <a:solidFill>
              <a:srgbClr val="B4B5B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7D0B16-6ED7-194C-AA5F-13E50D6911EE}"/>
              </a:ext>
            </a:extLst>
          </p:cNvPr>
          <p:cNvCxnSpPr>
            <a:cxnSpLocks/>
          </p:cNvCxnSpPr>
          <p:nvPr userDrawn="1"/>
        </p:nvCxnSpPr>
        <p:spPr>
          <a:xfrm flipV="1">
            <a:off x="5059680" y="182019"/>
            <a:ext cx="6827520" cy="11021"/>
          </a:xfrm>
          <a:prstGeom prst="line">
            <a:avLst/>
          </a:prstGeom>
          <a:ln w="19050">
            <a:solidFill>
              <a:srgbClr val="09454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6E6878E-7B7E-D446-8DFA-6D935BE2B726}"/>
              </a:ext>
            </a:extLst>
          </p:cNvPr>
          <p:cNvCxnSpPr>
            <a:cxnSpLocks/>
          </p:cNvCxnSpPr>
          <p:nvPr userDrawn="1"/>
        </p:nvCxnSpPr>
        <p:spPr>
          <a:xfrm>
            <a:off x="2524760" y="193040"/>
            <a:ext cx="2301240" cy="0"/>
          </a:xfrm>
          <a:prstGeom prst="line">
            <a:avLst/>
          </a:prstGeom>
          <a:ln w="19050">
            <a:solidFill>
              <a:srgbClr val="E77A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28945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Lst>
  <p:hf hdr="0" ftr="0" dt="0"/>
  <p:txStyles>
    <p:titleStyle>
      <a:lvl1pPr algn="l" defTabSz="914400" rtl="0" eaLnBrk="1" latinLnBrk="0" hangingPunct="1">
        <a:lnSpc>
          <a:spcPct val="90000"/>
        </a:lnSpc>
        <a:spcBef>
          <a:spcPct val="0"/>
        </a:spcBef>
        <a:buNone/>
        <a:defRPr sz="2800" b="0" kern="1200">
          <a:solidFill>
            <a:srgbClr val="13457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75000"/>
              <a:lumOff val="25000"/>
            </a:schemeClr>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257C6C-15AB-943C-5200-E691FE0E9488}"/>
              </a:ext>
            </a:extLst>
          </p:cNvPr>
          <p:cNvSpPr>
            <a:spLocks noGrp="1"/>
          </p:cNvSpPr>
          <p:nvPr>
            <p:ph type="title"/>
          </p:nvPr>
        </p:nvSpPr>
        <p:spPr>
          <a:xfrm>
            <a:off x="479425" y="441325"/>
            <a:ext cx="10515600" cy="1030042"/>
          </a:xfrm>
          <a:prstGeom prst="rect">
            <a:avLst/>
          </a:prstGeom>
        </p:spPr>
        <p:txBody>
          <a:bodyPr vert="horz" lIns="91440" tIns="45720" rIns="91440" bIns="45720" rtlCol="0" anchor="t">
            <a:normAutofit/>
          </a:bodyPr>
          <a:lstStyle/>
          <a:p>
            <a:r>
              <a:rPr lang="en-US" dirty="0"/>
              <a:t>Click to edit Master title style</a:t>
            </a:r>
            <a:endParaRPr lang="uk-UA" dirty="0"/>
          </a:p>
        </p:txBody>
      </p:sp>
      <p:sp>
        <p:nvSpPr>
          <p:cNvPr id="3" name="Text Placeholder 2">
            <a:extLst>
              <a:ext uri="{FF2B5EF4-FFF2-40B4-BE49-F238E27FC236}">
                <a16:creationId xmlns:a16="http://schemas.microsoft.com/office/drawing/2014/main" id="{80C55C01-7B38-636B-DFB1-6306A12AC480}"/>
              </a:ext>
            </a:extLst>
          </p:cNvPr>
          <p:cNvSpPr>
            <a:spLocks noGrp="1"/>
          </p:cNvSpPr>
          <p:nvPr>
            <p:ph type="body" idx="1"/>
          </p:nvPr>
        </p:nvSpPr>
        <p:spPr>
          <a:xfrm>
            <a:off x="479425" y="1524753"/>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uk-UA" dirty="0"/>
          </a:p>
        </p:txBody>
      </p:sp>
    </p:spTree>
    <p:extLst>
      <p:ext uri="{BB962C8B-B14F-4D97-AF65-F5344CB8AC3E}">
        <p14:creationId xmlns:p14="http://schemas.microsoft.com/office/powerpoint/2010/main" val="170956260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Lst>
  <p:transition>
    <p:fade/>
  </p:transition>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0" indent="0" algn="l" defTabSz="914400" rtl="0" eaLnBrk="1" latinLnBrk="0" hangingPunct="1">
        <a:lnSpc>
          <a:spcPct val="12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1pPr>
      <a:lvl2pPr marL="0" indent="0" algn="l" defTabSz="914400" rtl="0" eaLnBrk="1" latinLnBrk="0" hangingPunct="1">
        <a:lnSpc>
          <a:spcPct val="12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2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ct val="12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4pPr>
      <a:lvl5pPr marL="0" indent="0" algn="l" defTabSz="914400" rtl="0" eaLnBrk="1" latinLnBrk="0" hangingPunct="1">
        <a:lnSpc>
          <a:spcPct val="12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278">
          <p15:clr>
            <a:srgbClr val="F26B43"/>
          </p15:clr>
        </p15:guide>
        <p15:guide id="4" orient="horz" pos="404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8.jpe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notesSlide" Target="../notesSlides/notesSlide2.xml"/><Relationship Id="rId16"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jpe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jpeg"/><Relationship Id="rId17" Type="http://schemas.openxmlformats.org/officeDocument/2006/relationships/image" Target="../media/image40.svg"/><Relationship Id="rId2" Type="http://schemas.openxmlformats.org/officeDocument/2006/relationships/notesSlide" Target="../notesSlides/notesSlide4.xml"/><Relationship Id="rId16"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jpeg"/><Relationship Id="rId10" Type="http://schemas.openxmlformats.org/officeDocument/2006/relationships/image" Target="../media/image33.jpeg"/><Relationship Id="rId4" Type="http://schemas.openxmlformats.org/officeDocument/2006/relationships/image" Target="../media/image27.svg"/><Relationship Id="rId9" Type="http://schemas.openxmlformats.org/officeDocument/2006/relationships/image" Target="../media/image32.jpeg"/><Relationship Id="rId14"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4.svg"/><Relationship Id="rId3" Type="http://schemas.openxmlformats.org/officeDocument/2006/relationships/image" Target="../media/image31.svg"/><Relationship Id="rId7" Type="http://schemas.openxmlformats.org/officeDocument/2006/relationships/image" Target="../media/image35.jpeg"/><Relationship Id="rId12" Type="http://schemas.openxmlformats.org/officeDocument/2006/relationships/image" Target="../media/image43.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42.svg"/><Relationship Id="rId5" Type="http://schemas.openxmlformats.org/officeDocument/2006/relationships/image" Target="../media/image33.jpeg"/><Relationship Id="rId10" Type="http://schemas.openxmlformats.org/officeDocument/2006/relationships/image" Target="../media/image41.png"/><Relationship Id="rId4" Type="http://schemas.openxmlformats.org/officeDocument/2006/relationships/image" Target="../media/image32.jpeg"/><Relationship Id="rId9"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53561C-1F23-C621-1D23-6A62F6390496}"/>
              </a:ext>
            </a:extLst>
          </p:cNvPr>
          <p:cNvSpPr/>
          <p:nvPr/>
        </p:nvSpPr>
        <p:spPr>
          <a:xfrm>
            <a:off x="9048750" y="5553730"/>
            <a:ext cx="2838450" cy="11220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AA52F4-8D5D-C883-0112-B25FCC157BB4}"/>
              </a:ext>
            </a:extLst>
          </p:cNvPr>
          <p:cNvSpPr>
            <a:spLocks noGrp="1"/>
          </p:cNvSpPr>
          <p:nvPr>
            <p:ph type="title"/>
          </p:nvPr>
        </p:nvSpPr>
        <p:spPr/>
        <p:txBody>
          <a:bodyPr/>
          <a:lstStyle/>
          <a:p>
            <a:r>
              <a:rPr lang="en-US" dirty="0"/>
              <a:t>Biography</a:t>
            </a:r>
          </a:p>
        </p:txBody>
      </p:sp>
      <p:sp>
        <p:nvSpPr>
          <p:cNvPr id="5" name="Content Placeholder 4">
            <a:extLst>
              <a:ext uri="{FF2B5EF4-FFF2-40B4-BE49-F238E27FC236}">
                <a16:creationId xmlns:a16="http://schemas.microsoft.com/office/drawing/2014/main" id="{09606663-08ED-1F1D-6CDB-3AE67DEFF59C}"/>
              </a:ext>
            </a:extLst>
          </p:cNvPr>
          <p:cNvSpPr>
            <a:spLocks noGrp="1"/>
          </p:cNvSpPr>
          <p:nvPr>
            <p:ph idx="1"/>
          </p:nvPr>
        </p:nvSpPr>
        <p:spPr>
          <a:xfrm>
            <a:off x="304800" y="1420048"/>
            <a:ext cx="9515475" cy="5004459"/>
          </a:xfrm>
        </p:spPr>
        <p:txBody>
          <a:bodyPr>
            <a:noAutofit/>
          </a:bodyPr>
          <a:lstStyle/>
          <a:p>
            <a:r>
              <a:rPr lang="en-US" sz="1700" dirty="0"/>
              <a:t>President and CEO of CorePower Magnetics </a:t>
            </a:r>
          </a:p>
          <a:p>
            <a:pPr lvl="1"/>
            <a:r>
              <a:rPr lang="en-US" sz="1700" dirty="0"/>
              <a:t>Commercializing novel inductor, transformer, and motor technology based on nanocrystalline alloys</a:t>
            </a:r>
          </a:p>
          <a:p>
            <a:endParaRPr lang="en-US" sz="1700" dirty="0"/>
          </a:p>
          <a:p>
            <a:r>
              <a:rPr lang="en-US" sz="1700" dirty="0"/>
              <a:t>Prior industry experience</a:t>
            </a:r>
          </a:p>
          <a:p>
            <a:pPr lvl="1"/>
            <a:r>
              <a:rPr lang="en-US" sz="1700" dirty="0"/>
              <a:t>Designed and led teams developing new alloys in austenitic stainless steels, Ni-base alloys, and soft magnetics</a:t>
            </a:r>
          </a:p>
          <a:p>
            <a:pPr lvl="1"/>
            <a:r>
              <a:rPr lang="en-US" sz="1700" dirty="0"/>
              <a:t>Led Product Engineering and Product Compliance groups for the $2B specialty alloy business unit. Accountable for engineering and continuous improvement for 15,000 SKUs serving 7 markets including aerospace, transportation, and energy.</a:t>
            </a:r>
          </a:p>
          <a:p>
            <a:pPr lvl="1"/>
            <a:endParaRPr lang="en-US" sz="1700" dirty="0"/>
          </a:p>
          <a:p>
            <a:r>
              <a:rPr lang="en-US" sz="1700" dirty="0"/>
              <a:t>Education:</a:t>
            </a:r>
          </a:p>
          <a:p>
            <a:pPr lvl="1"/>
            <a:r>
              <a:rPr lang="en-US" sz="1700" dirty="0"/>
              <a:t>B.S. in Materials Science and Engineering from Penn State University</a:t>
            </a:r>
          </a:p>
          <a:p>
            <a:pPr lvl="1"/>
            <a:r>
              <a:rPr lang="en-US" sz="1700" dirty="0"/>
              <a:t>M.S. &amp; Ph.D. in Materials Science and Engineering from Carnegie Mellon University</a:t>
            </a:r>
          </a:p>
          <a:p>
            <a:pPr lvl="2"/>
            <a:r>
              <a:rPr lang="en-US" sz="1400" dirty="0"/>
              <a:t>Focus on new nanocrystalline alloys and processing techniques</a:t>
            </a:r>
          </a:p>
          <a:p>
            <a:pPr lvl="2"/>
            <a:r>
              <a:rPr lang="en-US" sz="1400" dirty="0"/>
              <a:t>Performed foundational work for Co-base nanocrystalline strain annealing</a:t>
            </a:r>
          </a:p>
        </p:txBody>
      </p:sp>
      <p:sp>
        <p:nvSpPr>
          <p:cNvPr id="6" name="Text Placeholder 5">
            <a:extLst>
              <a:ext uri="{FF2B5EF4-FFF2-40B4-BE49-F238E27FC236}">
                <a16:creationId xmlns:a16="http://schemas.microsoft.com/office/drawing/2014/main" id="{8843C249-1935-D4CA-83B1-88EA05BE1709}"/>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26E110C4-AC71-330F-5C91-1851668F10AD}"/>
              </a:ext>
            </a:extLst>
          </p:cNvPr>
          <p:cNvSpPr>
            <a:spLocks noGrp="1"/>
          </p:cNvSpPr>
          <p:nvPr>
            <p:ph type="body" sz="quarter" idx="14"/>
          </p:nvPr>
        </p:nvSpPr>
        <p:spPr/>
        <p:txBody>
          <a:bodyPr/>
          <a:lstStyle/>
          <a:p>
            <a:endParaRPr lang="en-US"/>
          </a:p>
        </p:txBody>
      </p:sp>
      <p:pic>
        <p:nvPicPr>
          <p:cNvPr id="1028" name="Picture 4" descr="Penn State Logo and symbol, meaning, history, PNG, brand">
            <a:extLst>
              <a:ext uri="{FF2B5EF4-FFF2-40B4-BE49-F238E27FC236}">
                <a16:creationId xmlns:a16="http://schemas.microsoft.com/office/drawing/2014/main" id="{4739E7B3-53F1-7D9A-B989-88226876A8D1}"/>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t="20643" b="19262"/>
          <a:stretch/>
        </p:blipFill>
        <p:spPr bwMode="auto">
          <a:xfrm>
            <a:off x="9461779" y="5164528"/>
            <a:ext cx="1617715" cy="5468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ordmarks, Lettermark, Unitmarks - The CMU Brand - Carnegie ...">
            <a:extLst>
              <a:ext uri="{FF2B5EF4-FFF2-40B4-BE49-F238E27FC236}">
                <a16:creationId xmlns:a16="http://schemas.microsoft.com/office/drawing/2014/main" id="{00549400-99DB-B127-B86E-2B9E900EDC6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270636" y="5735163"/>
            <a:ext cx="665555" cy="6655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770875D2-E6FB-C1A0-02E7-7A6C782FA55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744075" y="1658097"/>
            <a:ext cx="1828800" cy="571500"/>
          </a:xfrm>
          <a:prstGeom prst="rect">
            <a:avLst/>
          </a:prstGeom>
        </p:spPr>
      </p:pic>
    </p:spTree>
    <p:extLst>
      <p:ext uri="{BB962C8B-B14F-4D97-AF65-F5344CB8AC3E}">
        <p14:creationId xmlns:p14="http://schemas.microsoft.com/office/powerpoint/2010/main" val="1845015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CEA02887-A97B-4B0D-9141-6790F65A3E85}"/>
              </a:ext>
            </a:extLst>
          </p:cNvPr>
          <p:cNvSpPr/>
          <p:nvPr/>
        </p:nvSpPr>
        <p:spPr>
          <a:xfrm>
            <a:off x="8043677" y="529192"/>
            <a:ext cx="3622406" cy="5455240"/>
          </a:xfrm>
          <a:prstGeom prst="rect">
            <a:avLst/>
          </a:prstGeom>
          <a:gradFill flip="none" rotWithShape="1">
            <a:gsLst>
              <a:gs pos="0">
                <a:srgbClr val="E77A2B">
                  <a:alpha val="0"/>
                </a:srgbClr>
              </a:gs>
              <a:gs pos="40000">
                <a:srgbClr val="E77A2B">
                  <a:alpha val="14000"/>
                </a:srgbClr>
              </a:gs>
              <a:gs pos="55752">
                <a:schemeClr val="bg1">
                  <a:alpha val="45000"/>
                </a:schemeClr>
              </a:gs>
              <a:gs pos="66000">
                <a:srgbClr val="055052">
                  <a:alpha val="21000"/>
                </a:srgbClr>
              </a:gs>
              <a:gs pos="45000">
                <a:schemeClr val="bg1">
                  <a:alpha val="26000"/>
                </a:schemeClr>
              </a:gs>
              <a:gs pos="100000">
                <a:srgbClr val="055052">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14" name="Table 14">
            <a:extLst>
              <a:ext uri="{FF2B5EF4-FFF2-40B4-BE49-F238E27FC236}">
                <a16:creationId xmlns:a16="http://schemas.microsoft.com/office/drawing/2014/main" id="{3DA3FEAB-D13D-4C4F-B846-7B18BD9CA5FF}"/>
              </a:ext>
            </a:extLst>
          </p:cNvPr>
          <p:cNvGraphicFramePr>
            <a:graphicFrameLocks noGrp="1"/>
          </p:cNvGraphicFramePr>
          <p:nvPr/>
        </p:nvGraphicFramePr>
        <p:xfrm>
          <a:off x="4982567" y="1444866"/>
          <a:ext cx="2435552" cy="365760"/>
        </p:xfrm>
        <a:graphic>
          <a:graphicData uri="http://schemas.openxmlformats.org/drawingml/2006/table">
            <a:tbl>
              <a:tblPr firstRow="1">
                <a:tableStyleId>{B301B821-A1FF-4177-AEE7-76D212191A09}</a:tableStyleId>
              </a:tblPr>
              <a:tblGrid>
                <a:gridCol w="2435552">
                  <a:extLst>
                    <a:ext uri="{9D8B030D-6E8A-4147-A177-3AD203B41FA5}">
                      <a16:colId xmlns:a16="http://schemas.microsoft.com/office/drawing/2014/main" val="2188228589"/>
                    </a:ext>
                  </a:extLst>
                </a:gridCol>
              </a:tblGrid>
              <a:tr h="280456">
                <a:tc>
                  <a:txBody>
                    <a:bodyPr/>
                    <a:lstStyle/>
                    <a:p>
                      <a:pPr algn="ctr"/>
                      <a:r>
                        <a:rPr lang="en-US" dirty="0">
                          <a:solidFill>
                            <a:schemeClr val="tx1"/>
                          </a:solidFill>
                          <a:latin typeface="Montserrat Light" panose="00000400000000000000" pitchFamily="2" charset="0"/>
                        </a:rPr>
                        <a:t>Products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83888811"/>
                  </a:ext>
                </a:extLst>
              </a:tr>
            </a:tbl>
          </a:graphicData>
        </a:graphic>
      </p:graphicFrame>
      <p:sp>
        <p:nvSpPr>
          <p:cNvPr id="3" name="Content Placeholder 2">
            <a:extLst>
              <a:ext uri="{FF2B5EF4-FFF2-40B4-BE49-F238E27FC236}">
                <a16:creationId xmlns:a16="http://schemas.microsoft.com/office/drawing/2014/main" id="{EFA15EFC-D312-4641-A94B-7A554206AA9D}"/>
              </a:ext>
            </a:extLst>
          </p:cNvPr>
          <p:cNvSpPr>
            <a:spLocks noGrp="1"/>
          </p:cNvSpPr>
          <p:nvPr>
            <p:ph idx="1"/>
          </p:nvPr>
        </p:nvSpPr>
        <p:spPr>
          <a:xfrm>
            <a:off x="311875" y="1116758"/>
            <a:ext cx="4080769" cy="2956643"/>
          </a:xfrm>
        </p:spPr>
        <p:txBody>
          <a:bodyPr>
            <a:normAutofit/>
          </a:bodyPr>
          <a:lstStyle/>
          <a:p>
            <a:r>
              <a:rPr lang="en-US" sz="1800" b="1" dirty="0"/>
              <a:t>Formed: </a:t>
            </a:r>
            <a:r>
              <a:rPr lang="en-US" sz="1800" dirty="0"/>
              <a:t>June 2020</a:t>
            </a:r>
          </a:p>
          <a:p>
            <a:r>
              <a:rPr lang="en-US" sz="1800" b="1" dirty="0"/>
              <a:t>Spin-Out</a:t>
            </a:r>
            <a:r>
              <a:rPr lang="en-US" sz="1800" dirty="0"/>
              <a:t> from Carnegie Mellon University</a:t>
            </a:r>
          </a:p>
          <a:p>
            <a:r>
              <a:rPr lang="en-US" sz="1800" b="1" dirty="0"/>
              <a:t>&gt;20 </a:t>
            </a:r>
            <a:r>
              <a:rPr lang="en-US" sz="1800" dirty="0"/>
              <a:t>Granted or Pending Patents</a:t>
            </a:r>
          </a:p>
          <a:p>
            <a:r>
              <a:rPr lang="en-US" sz="1800" b="1" dirty="0"/>
              <a:t>Location: </a:t>
            </a:r>
            <a:r>
              <a:rPr lang="en-US" sz="1800" dirty="0"/>
              <a:t>Energy Innovation Center, Pittsburgh PA</a:t>
            </a:r>
          </a:p>
          <a:p>
            <a:endParaRPr lang="en-US" sz="1800" dirty="0"/>
          </a:p>
        </p:txBody>
      </p:sp>
      <p:sp>
        <p:nvSpPr>
          <p:cNvPr id="2" name="Title 1">
            <a:extLst>
              <a:ext uri="{FF2B5EF4-FFF2-40B4-BE49-F238E27FC236}">
                <a16:creationId xmlns:a16="http://schemas.microsoft.com/office/drawing/2014/main" id="{A28450E6-54FE-4C81-8202-81FB398DF3EE}"/>
              </a:ext>
            </a:extLst>
          </p:cNvPr>
          <p:cNvSpPr>
            <a:spLocks noGrp="1"/>
          </p:cNvSpPr>
          <p:nvPr>
            <p:ph type="title"/>
          </p:nvPr>
        </p:nvSpPr>
        <p:spPr/>
        <p:txBody>
          <a:bodyPr>
            <a:normAutofit fontScale="90000"/>
          </a:bodyPr>
          <a:lstStyle/>
          <a:p>
            <a:r>
              <a:rPr lang="en-US" dirty="0" err="1">
                <a:solidFill>
                  <a:srgbClr val="055052"/>
                </a:solidFill>
              </a:rPr>
              <a:t>CorePOwer</a:t>
            </a:r>
            <a:r>
              <a:rPr lang="en-US" dirty="0">
                <a:solidFill>
                  <a:srgbClr val="055052"/>
                </a:solidFill>
              </a:rPr>
              <a:t> Magnetics - Snapshot</a:t>
            </a:r>
          </a:p>
        </p:txBody>
      </p:sp>
      <p:pic>
        <p:nvPicPr>
          <p:cNvPr id="1026" name="Picture 2" descr="Energy Innovation Center Pittsburgh Sustainable Renewable Energy Trade School About">
            <a:extLst>
              <a:ext uri="{FF2B5EF4-FFF2-40B4-BE49-F238E27FC236}">
                <a16:creationId xmlns:a16="http://schemas.microsoft.com/office/drawing/2014/main" id="{1F812145-3C25-462E-AB21-9347443B785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90241" y="4168123"/>
            <a:ext cx="4215406" cy="2025371"/>
          </a:xfrm>
          <a:prstGeom prst="rect">
            <a:avLst/>
          </a:prstGeom>
          <a:noFill/>
          <a:ln w="19050">
            <a:solidFill>
              <a:srgbClr val="E77A2B"/>
            </a:solidFill>
          </a:ln>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1FD8A664-1CA9-47A4-9AD1-9B895E451266}"/>
              </a:ext>
            </a:extLst>
          </p:cNvPr>
          <p:cNvGrpSpPr/>
          <p:nvPr/>
        </p:nvGrpSpPr>
        <p:grpSpPr>
          <a:xfrm>
            <a:off x="3965391" y="3195933"/>
            <a:ext cx="429810" cy="375258"/>
            <a:chOff x="3249227" y="1926454"/>
            <a:chExt cx="429810" cy="772114"/>
          </a:xfrm>
        </p:grpSpPr>
        <p:cxnSp>
          <p:nvCxnSpPr>
            <p:cNvPr id="32" name="Straight Connector 31">
              <a:extLst>
                <a:ext uri="{FF2B5EF4-FFF2-40B4-BE49-F238E27FC236}">
                  <a16:creationId xmlns:a16="http://schemas.microsoft.com/office/drawing/2014/main" id="{825EF7D5-08DB-4D28-A2CE-38441A05E919}"/>
                </a:ext>
              </a:extLst>
            </p:cNvPr>
            <p:cNvCxnSpPr/>
            <p:nvPr/>
          </p:nvCxnSpPr>
          <p:spPr>
            <a:xfrm flipV="1">
              <a:off x="3249227" y="1926454"/>
              <a:ext cx="0" cy="772114"/>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2311D12D-BE00-4380-8F06-8F433FF63F80}"/>
                </a:ext>
              </a:extLst>
            </p:cNvPr>
            <p:cNvCxnSpPr>
              <a:cxnSpLocks/>
            </p:cNvCxnSpPr>
            <p:nvPr/>
          </p:nvCxnSpPr>
          <p:spPr>
            <a:xfrm flipH="1">
              <a:off x="3249228" y="2312512"/>
              <a:ext cx="429809" cy="0"/>
            </a:xfrm>
            <a:prstGeom prst="line">
              <a:avLst/>
            </a:prstGeom>
            <a:ln w="19050"/>
          </p:spPr>
          <p:style>
            <a:lnRef idx="1">
              <a:schemeClr val="accent2"/>
            </a:lnRef>
            <a:fillRef idx="0">
              <a:schemeClr val="accent2"/>
            </a:fillRef>
            <a:effectRef idx="0">
              <a:schemeClr val="accent2"/>
            </a:effectRef>
            <a:fontRef idx="minor">
              <a:schemeClr val="tx1"/>
            </a:fontRef>
          </p:style>
        </p:cxnSp>
      </p:grpSp>
      <p:cxnSp>
        <p:nvCxnSpPr>
          <p:cNvPr id="72" name="Straight Connector 71">
            <a:extLst>
              <a:ext uri="{FF2B5EF4-FFF2-40B4-BE49-F238E27FC236}">
                <a16:creationId xmlns:a16="http://schemas.microsoft.com/office/drawing/2014/main" id="{3AFA6D1D-BDFA-46C5-AFA9-F28A5A3114FD}"/>
              </a:ext>
            </a:extLst>
          </p:cNvPr>
          <p:cNvCxnSpPr>
            <a:cxnSpLocks/>
          </p:cNvCxnSpPr>
          <p:nvPr/>
        </p:nvCxnSpPr>
        <p:spPr>
          <a:xfrm flipV="1">
            <a:off x="4392644" y="3383563"/>
            <a:ext cx="0" cy="784560"/>
          </a:xfrm>
          <a:prstGeom prst="line">
            <a:avLst/>
          </a:prstGeom>
          <a:ln w="19050">
            <a:solidFill>
              <a:srgbClr val="E77A2B"/>
            </a:solidFill>
          </a:ln>
        </p:spPr>
        <p:style>
          <a:lnRef idx="1">
            <a:schemeClr val="accent2"/>
          </a:lnRef>
          <a:fillRef idx="0">
            <a:schemeClr val="accent2"/>
          </a:fillRef>
          <a:effectRef idx="0">
            <a:schemeClr val="accent2"/>
          </a:effectRef>
          <a:fontRef idx="minor">
            <a:schemeClr val="tx1"/>
          </a:fontRef>
        </p:style>
      </p:cxnSp>
      <p:grpSp>
        <p:nvGrpSpPr>
          <p:cNvPr id="114" name="Group 113">
            <a:extLst>
              <a:ext uri="{FF2B5EF4-FFF2-40B4-BE49-F238E27FC236}">
                <a16:creationId xmlns:a16="http://schemas.microsoft.com/office/drawing/2014/main" id="{D265D154-DB13-46E9-983E-7AD3FA1ACCED}"/>
              </a:ext>
            </a:extLst>
          </p:cNvPr>
          <p:cNvGrpSpPr/>
          <p:nvPr/>
        </p:nvGrpSpPr>
        <p:grpSpPr>
          <a:xfrm>
            <a:off x="8100116" y="987252"/>
            <a:ext cx="3452104" cy="2085646"/>
            <a:chOff x="8416540" y="658777"/>
            <a:chExt cx="3452104" cy="2085646"/>
          </a:xfrm>
        </p:grpSpPr>
        <p:pic>
          <p:nvPicPr>
            <p:cNvPr id="18" name="Graphic 17" descr="Electric car">
              <a:extLst>
                <a:ext uri="{FF2B5EF4-FFF2-40B4-BE49-F238E27FC236}">
                  <a16:creationId xmlns:a16="http://schemas.microsoft.com/office/drawing/2014/main" id="{77E0574A-BBBD-48E3-8BAE-7C50A2082AB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416540" y="1500343"/>
              <a:ext cx="980328" cy="980328"/>
            </a:xfrm>
            <a:prstGeom prst="rect">
              <a:avLst/>
            </a:prstGeom>
          </p:spPr>
        </p:pic>
        <p:sp>
          <p:nvSpPr>
            <p:cNvPr id="17" name="Oval 16">
              <a:extLst>
                <a:ext uri="{FF2B5EF4-FFF2-40B4-BE49-F238E27FC236}">
                  <a16:creationId xmlns:a16="http://schemas.microsoft.com/office/drawing/2014/main" id="{486BD483-38A2-43FC-A594-FE7FE20B0E1B}"/>
                </a:ext>
              </a:extLst>
            </p:cNvPr>
            <p:cNvSpPr/>
            <p:nvPr/>
          </p:nvSpPr>
          <p:spPr>
            <a:xfrm>
              <a:off x="9503329" y="1545059"/>
              <a:ext cx="1275436" cy="1199364"/>
            </a:xfrm>
            <a:prstGeom prst="ellipse">
              <a:avLst/>
            </a:prstGeom>
            <a:solidFill>
              <a:srgbClr val="E77A2B"/>
            </a:solidFill>
            <a:ln>
              <a:solidFill>
                <a:srgbClr val="E77A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ontserrat Light" panose="00000400000000000000" pitchFamily="2" charset="0"/>
                <a:ea typeface="+mn-ea"/>
                <a:cs typeface="+mn-cs"/>
              </a:endParaRPr>
            </a:p>
          </p:txBody>
        </p:sp>
        <p:sp>
          <p:nvSpPr>
            <p:cNvPr id="79" name="TextBox 78">
              <a:extLst>
                <a:ext uri="{FF2B5EF4-FFF2-40B4-BE49-F238E27FC236}">
                  <a16:creationId xmlns:a16="http://schemas.microsoft.com/office/drawing/2014/main" id="{ABFD0928-3496-472E-A6B8-B4BB4C5ADBC9}"/>
                </a:ext>
              </a:extLst>
            </p:cNvPr>
            <p:cNvSpPr txBox="1"/>
            <p:nvPr/>
          </p:nvSpPr>
          <p:spPr>
            <a:xfrm>
              <a:off x="8664274" y="2240735"/>
              <a:ext cx="61015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ontserrat Light" panose="00000400000000000000" pitchFamily="2" charset="0"/>
                  <a:ea typeface="+mn-ea"/>
                  <a:cs typeface="+mn-cs"/>
                </a:rPr>
                <a:t>Road</a:t>
              </a:r>
            </a:p>
          </p:txBody>
        </p:sp>
        <p:pic>
          <p:nvPicPr>
            <p:cNvPr id="83" name="Graphic 82" descr="Freight outline">
              <a:extLst>
                <a:ext uri="{FF2B5EF4-FFF2-40B4-BE49-F238E27FC236}">
                  <a16:creationId xmlns:a16="http://schemas.microsoft.com/office/drawing/2014/main" id="{9BF2BD8F-BD79-4810-BA75-7331A4FF06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8143" y="658777"/>
              <a:ext cx="838933" cy="838933"/>
            </a:xfrm>
            <a:prstGeom prst="rect">
              <a:avLst/>
            </a:prstGeom>
          </p:spPr>
        </p:pic>
        <p:sp>
          <p:nvSpPr>
            <p:cNvPr id="91" name="TextBox 90">
              <a:extLst>
                <a:ext uri="{FF2B5EF4-FFF2-40B4-BE49-F238E27FC236}">
                  <a16:creationId xmlns:a16="http://schemas.microsoft.com/office/drawing/2014/main" id="{BCE9CFFF-C1B4-442A-8489-452CAE56C283}"/>
                </a:ext>
              </a:extLst>
            </p:cNvPr>
            <p:cNvSpPr txBox="1"/>
            <p:nvPr/>
          </p:nvSpPr>
          <p:spPr>
            <a:xfrm>
              <a:off x="9050953" y="1292506"/>
              <a:ext cx="83893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ontserrat Light" panose="00000400000000000000" pitchFamily="2" charset="0"/>
                  <a:ea typeface="+mn-ea"/>
                  <a:cs typeface="+mn-cs"/>
                </a:rPr>
                <a:t>Sea</a:t>
              </a:r>
            </a:p>
          </p:txBody>
        </p:sp>
        <p:grpSp>
          <p:nvGrpSpPr>
            <p:cNvPr id="101" name="Group 100">
              <a:extLst>
                <a:ext uri="{FF2B5EF4-FFF2-40B4-BE49-F238E27FC236}">
                  <a16:creationId xmlns:a16="http://schemas.microsoft.com/office/drawing/2014/main" id="{B853B835-8142-479A-9D56-2B8EAC986FF2}"/>
                </a:ext>
              </a:extLst>
            </p:cNvPr>
            <p:cNvGrpSpPr/>
            <p:nvPr/>
          </p:nvGrpSpPr>
          <p:grpSpPr>
            <a:xfrm>
              <a:off x="10890822" y="1591696"/>
              <a:ext cx="977822" cy="978399"/>
              <a:chOff x="8718480" y="1334013"/>
              <a:chExt cx="1275436" cy="1200109"/>
            </a:xfrm>
          </p:grpSpPr>
          <p:pic>
            <p:nvPicPr>
              <p:cNvPr id="89" name="Graphic 88" descr="Dump truck outline">
                <a:extLst>
                  <a:ext uri="{FF2B5EF4-FFF2-40B4-BE49-F238E27FC236}">
                    <a16:creationId xmlns:a16="http://schemas.microsoft.com/office/drawing/2014/main" id="{79A166CD-2B56-4D88-A9BC-1DF6F1949E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98997" y="1334013"/>
                <a:ext cx="914400" cy="914400"/>
              </a:xfrm>
              <a:prstGeom prst="rect">
                <a:avLst/>
              </a:prstGeom>
            </p:spPr>
          </p:pic>
          <p:sp>
            <p:nvSpPr>
              <p:cNvPr id="97" name="TextBox 96">
                <a:extLst>
                  <a:ext uri="{FF2B5EF4-FFF2-40B4-BE49-F238E27FC236}">
                    <a16:creationId xmlns:a16="http://schemas.microsoft.com/office/drawing/2014/main" id="{A6EE8DB4-86BF-4BCB-B910-164D82EF1D53}"/>
                  </a:ext>
                </a:extLst>
              </p:cNvPr>
              <p:cNvSpPr txBox="1"/>
              <p:nvPr/>
            </p:nvSpPr>
            <p:spPr>
              <a:xfrm>
                <a:off x="8718480" y="2072456"/>
                <a:ext cx="1275436" cy="4616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ontserrat Light" panose="00000400000000000000" pitchFamily="2" charset="0"/>
                    <a:ea typeface="+mn-ea"/>
                    <a:cs typeface="+mn-cs"/>
                  </a:rPr>
                  <a:t>Industrial / Heavy</a:t>
                </a:r>
              </a:p>
            </p:txBody>
          </p:sp>
        </p:grpSp>
        <p:grpSp>
          <p:nvGrpSpPr>
            <p:cNvPr id="102" name="Group 101">
              <a:extLst>
                <a:ext uri="{FF2B5EF4-FFF2-40B4-BE49-F238E27FC236}">
                  <a16:creationId xmlns:a16="http://schemas.microsoft.com/office/drawing/2014/main" id="{30108C06-CE8E-4EF5-A089-0ACD9D23E25C}"/>
                </a:ext>
              </a:extLst>
            </p:cNvPr>
            <p:cNvGrpSpPr/>
            <p:nvPr/>
          </p:nvGrpSpPr>
          <p:grpSpPr>
            <a:xfrm>
              <a:off x="10366809" y="684129"/>
              <a:ext cx="735224" cy="839763"/>
              <a:chOff x="9093851" y="2945830"/>
              <a:chExt cx="914399" cy="972699"/>
            </a:xfrm>
          </p:grpSpPr>
          <p:pic>
            <p:nvPicPr>
              <p:cNvPr id="85" name="Graphic 84" descr="Landing outline">
                <a:extLst>
                  <a:ext uri="{FF2B5EF4-FFF2-40B4-BE49-F238E27FC236}">
                    <a16:creationId xmlns:a16="http://schemas.microsoft.com/office/drawing/2014/main" id="{58407DB4-F8A2-4C97-8B55-937C519CE5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93851" y="2945830"/>
                <a:ext cx="914399" cy="914401"/>
              </a:xfrm>
              <a:prstGeom prst="rect">
                <a:avLst/>
              </a:prstGeom>
            </p:spPr>
          </p:pic>
          <p:sp>
            <p:nvSpPr>
              <p:cNvPr id="99" name="TextBox 98">
                <a:extLst>
                  <a:ext uri="{FF2B5EF4-FFF2-40B4-BE49-F238E27FC236}">
                    <a16:creationId xmlns:a16="http://schemas.microsoft.com/office/drawing/2014/main" id="{B215278A-6B20-4B77-8BD6-443387C5B4A8}"/>
                  </a:ext>
                </a:extLst>
              </p:cNvPr>
              <p:cNvSpPr txBox="1"/>
              <p:nvPr/>
            </p:nvSpPr>
            <p:spPr>
              <a:xfrm>
                <a:off x="9141027" y="3641530"/>
                <a:ext cx="82004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ontserrat Light" panose="00000400000000000000" pitchFamily="2" charset="0"/>
                    <a:ea typeface="+mn-ea"/>
                    <a:cs typeface="+mn-cs"/>
                  </a:rPr>
                  <a:t>Air</a:t>
                </a:r>
              </a:p>
            </p:txBody>
          </p:sp>
        </p:grpSp>
      </p:grpSp>
      <p:grpSp>
        <p:nvGrpSpPr>
          <p:cNvPr id="115" name="Group 114">
            <a:extLst>
              <a:ext uri="{FF2B5EF4-FFF2-40B4-BE49-F238E27FC236}">
                <a16:creationId xmlns:a16="http://schemas.microsoft.com/office/drawing/2014/main" id="{342BF06B-A646-4C90-BAE9-E99B4F92C77B}"/>
              </a:ext>
            </a:extLst>
          </p:cNvPr>
          <p:cNvGrpSpPr/>
          <p:nvPr/>
        </p:nvGrpSpPr>
        <p:grpSpPr>
          <a:xfrm>
            <a:off x="7986252" y="3537453"/>
            <a:ext cx="3683847" cy="2133244"/>
            <a:chOff x="8403505" y="3208978"/>
            <a:chExt cx="3683847" cy="2133244"/>
          </a:xfrm>
        </p:grpSpPr>
        <p:sp>
          <p:nvSpPr>
            <p:cNvPr id="109" name="Oval 108">
              <a:extLst>
                <a:ext uri="{FF2B5EF4-FFF2-40B4-BE49-F238E27FC236}">
                  <a16:creationId xmlns:a16="http://schemas.microsoft.com/office/drawing/2014/main" id="{F5DFE7AA-E19C-4C0B-AFCF-3F719766D18C}"/>
                </a:ext>
              </a:extLst>
            </p:cNvPr>
            <p:cNvSpPr/>
            <p:nvPr/>
          </p:nvSpPr>
          <p:spPr>
            <a:xfrm>
              <a:off x="9602291" y="3208978"/>
              <a:ext cx="1275436" cy="11993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FFFFFF"/>
                </a:solidFill>
                <a:effectLst/>
                <a:uLnTx/>
                <a:uFillTx/>
                <a:latin typeface="Montserrat Light" panose="00000400000000000000" pitchFamily="2" charset="0"/>
                <a:ea typeface="+mn-ea"/>
                <a:cs typeface="+mn-cs"/>
              </a:endParaRPr>
            </a:p>
          </p:txBody>
        </p:sp>
        <p:pic>
          <p:nvPicPr>
            <p:cNvPr id="105" name="Graphic 104" descr="Solar Panels outline">
              <a:extLst>
                <a:ext uri="{FF2B5EF4-FFF2-40B4-BE49-F238E27FC236}">
                  <a16:creationId xmlns:a16="http://schemas.microsoft.com/office/drawing/2014/main" id="{C2EE5930-89E7-4A22-B777-1CDC409FFE2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75522" y="3267250"/>
              <a:ext cx="832278" cy="832278"/>
            </a:xfrm>
            <a:prstGeom prst="rect">
              <a:avLst/>
            </a:prstGeom>
          </p:spPr>
        </p:pic>
        <p:sp>
          <p:nvSpPr>
            <p:cNvPr id="112" name="TextBox 111">
              <a:extLst>
                <a:ext uri="{FF2B5EF4-FFF2-40B4-BE49-F238E27FC236}">
                  <a16:creationId xmlns:a16="http://schemas.microsoft.com/office/drawing/2014/main" id="{A9D4E9BA-47C3-480B-B678-9C4ECF98F8AF}"/>
                </a:ext>
              </a:extLst>
            </p:cNvPr>
            <p:cNvSpPr txBox="1"/>
            <p:nvPr/>
          </p:nvSpPr>
          <p:spPr>
            <a:xfrm>
              <a:off x="8403505" y="3961873"/>
              <a:ext cx="127543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ontserrat Light" panose="00000400000000000000" pitchFamily="2" charset="0"/>
                  <a:ea typeface="+mn-ea"/>
                  <a:cs typeface="+mn-cs"/>
                </a:rPr>
                <a:t>Power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ontserrat Light" panose="00000400000000000000" pitchFamily="2" charset="0"/>
                  <a:ea typeface="+mn-ea"/>
                  <a:cs typeface="+mn-cs"/>
                </a:rPr>
                <a:t>Conditioning</a:t>
              </a:r>
            </a:p>
          </p:txBody>
        </p:sp>
        <p:sp>
          <p:nvSpPr>
            <p:cNvPr id="113" name="TextBox 112">
              <a:extLst>
                <a:ext uri="{FF2B5EF4-FFF2-40B4-BE49-F238E27FC236}">
                  <a16:creationId xmlns:a16="http://schemas.microsoft.com/office/drawing/2014/main" id="{01E1C955-9969-4664-9831-50065427567E}"/>
                </a:ext>
              </a:extLst>
            </p:cNvPr>
            <p:cNvSpPr txBox="1"/>
            <p:nvPr/>
          </p:nvSpPr>
          <p:spPr>
            <a:xfrm>
              <a:off x="10845002" y="4045534"/>
              <a:ext cx="12423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ontserrat Light" panose="00000400000000000000" pitchFamily="2" charset="0"/>
                  <a:ea typeface="+mn-ea"/>
                  <a:cs typeface="+mn-cs"/>
                </a:rPr>
                <a:t>Generators</a:t>
              </a:r>
            </a:p>
          </p:txBody>
        </p:sp>
        <p:pic>
          <p:nvPicPr>
            <p:cNvPr id="107" name="Graphic 106" descr="Wind Turbines outline">
              <a:extLst>
                <a:ext uri="{FF2B5EF4-FFF2-40B4-BE49-F238E27FC236}">
                  <a16:creationId xmlns:a16="http://schemas.microsoft.com/office/drawing/2014/main" id="{98687E56-FEF8-4B96-B274-C6C5F8828A7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108734" y="3430910"/>
              <a:ext cx="645225" cy="645225"/>
            </a:xfrm>
            <a:prstGeom prst="rect">
              <a:avLst/>
            </a:prstGeom>
          </p:spPr>
        </p:pic>
        <p:pic>
          <p:nvPicPr>
            <p:cNvPr id="110" name="Graphic 109" descr="Full battery outline">
              <a:extLst>
                <a:ext uri="{FF2B5EF4-FFF2-40B4-BE49-F238E27FC236}">
                  <a16:creationId xmlns:a16="http://schemas.microsoft.com/office/drawing/2014/main" id="{027E1B75-864B-48B0-B5B8-E4E8930ADB4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580909" y="4283804"/>
              <a:ext cx="850438" cy="850438"/>
            </a:xfrm>
            <a:prstGeom prst="rect">
              <a:avLst/>
            </a:prstGeom>
          </p:spPr>
        </p:pic>
        <p:sp>
          <p:nvSpPr>
            <p:cNvPr id="118" name="TextBox 117">
              <a:extLst>
                <a:ext uri="{FF2B5EF4-FFF2-40B4-BE49-F238E27FC236}">
                  <a16:creationId xmlns:a16="http://schemas.microsoft.com/office/drawing/2014/main" id="{286AC0AD-E92B-437E-9586-F17AEB79F54D}"/>
                </a:ext>
              </a:extLst>
            </p:cNvPr>
            <p:cNvSpPr txBox="1"/>
            <p:nvPr/>
          </p:nvSpPr>
          <p:spPr>
            <a:xfrm>
              <a:off x="10305842" y="4863319"/>
              <a:ext cx="140057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ontserrat Light" panose="00000400000000000000" pitchFamily="2" charset="0"/>
                  <a:ea typeface="+mn-ea"/>
                  <a:cs typeface="+mn-cs"/>
                </a:rPr>
                <a:t>Energy Storage Management</a:t>
              </a:r>
            </a:p>
          </p:txBody>
        </p:sp>
        <p:pic>
          <p:nvPicPr>
            <p:cNvPr id="119" name="Picture 4" descr="Power transformer Icons - 299 free vector icons">
              <a:extLst>
                <a:ext uri="{FF2B5EF4-FFF2-40B4-BE49-F238E27FC236}">
                  <a16:creationId xmlns:a16="http://schemas.microsoft.com/office/drawing/2014/main" id="{966F4E1C-1E3D-44C8-A841-FDDCC44CB823}"/>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9244111" y="4463030"/>
              <a:ext cx="589494" cy="589494"/>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a:extLst>
                <a:ext uri="{FF2B5EF4-FFF2-40B4-BE49-F238E27FC236}">
                  <a16:creationId xmlns:a16="http://schemas.microsoft.com/office/drawing/2014/main" id="{C8C1EE15-FBC2-4393-B0E9-27E586FBB98C}"/>
                </a:ext>
              </a:extLst>
            </p:cNvPr>
            <p:cNvSpPr txBox="1"/>
            <p:nvPr/>
          </p:nvSpPr>
          <p:spPr>
            <a:xfrm>
              <a:off x="8908701" y="5065223"/>
              <a:ext cx="12423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ontserrat Light" panose="00000400000000000000" pitchFamily="2" charset="0"/>
                  <a:ea typeface="+mn-ea"/>
                  <a:cs typeface="+mn-cs"/>
                </a:rPr>
                <a:t>Transformers</a:t>
              </a:r>
            </a:p>
          </p:txBody>
        </p:sp>
      </p:grpSp>
      <p:sp>
        <p:nvSpPr>
          <p:cNvPr id="124" name="TextBox 123">
            <a:extLst>
              <a:ext uri="{FF2B5EF4-FFF2-40B4-BE49-F238E27FC236}">
                <a16:creationId xmlns:a16="http://schemas.microsoft.com/office/drawing/2014/main" id="{CC47496F-22F9-4A70-A202-FDD1F183344E}"/>
              </a:ext>
            </a:extLst>
          </p:cNvPr>
          <p:cNvSpPr txBox="1"/>
          <p:nvPr/>
        </p:nvSpPr>
        <p:spPr>
          <a:xfrm>
            <a:off x="8368933" y="3118131"/>
            <a:ext cx="283419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Montserrat Light" panose="00000400000000000000" pitchFamily="2" charset="0"/>
                <a:ea typeface="+mn-ea"/>
                <a:cs typeface="+mn-cs"/>
              </a:rPr>
              <a:t>Primary Markets</a:t>
            </a:r>
          </a:p>
        </p:txBody>
      </p:sp>
      <p:sp>
        <p:nvSpPr>
          <p:cNvPr id="117" name="TextBox 116">
            <a:extLst>
              <a:ext uri="{FF2B5EF4-FFF2-40B4-BE49-F238E27FC236}">
                <a16:creationId xmlns:a16="http://schemas.microsoft.com/office/drawing/2014/main" id="{12208DD7-6545-4082-B761-5C42FF3F67CB}"/>
              </a:ext>
            </a:extLst>
          </p:cNvPr>
          <p:cNvSpPr txBox="1"/>
          <p:nvPr/>
        </p:nvSpPr>
        <p:spPr>
          <a:xfrm>
            <a:off x="9234539" y="2158142"/>
            <a:ext cx="118021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Montserrat Light" panose="00000400000000000000" pitchFamily="2" charset="0"/>
                <a:ea typeface="+mn-ea"/>
                <a:cs typeface="+mn-cs"/>
              </a:rPr>
              <a:t>Electric Vehicles</a:t>
            </a:r>
          </a:p>
        </p:txBody>
      </p:sp>
      <p:sp>
        <p:nvSpPr>
          <p:cNvPr id="138" name="TextBox 137">
            <a:extLst>
              <a:ext uri="{FF2B5EF4-FFF2-40B4-BE49-F238E27FC236}">
                <a16:creationId xmlns:a16="http://schemas.microsoft.com/office/drawing/2014/main" id="{8FFB9682-EC51-4690-A51A-DCD30C2E9013}"/>
              </a:ext>
            </a:extLst>
          </p:cNvPr>
          <p:cNvSpPr txBox="1"/>
          <p:nvPr/>
        </p:nvSpPr>
        <p:spPr>
          <a:xfrm>
            <a:off x="9225237" y="3829050"/>
            <a:ext cx="118021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Montserrat Light" panose="00000400000000000000" pitchFamily="2" charset="0"/>
                <a:ea typeface="+mn-ea"/>
                <a:cs typeface="+mn-cs"/>
              </a:rPr>
              <a:t>Power Grid</a:t>
            </a:r>
          </a:p>
        </p:txBody>
      </p:sp>
      <p:sp>
        <p:nvSpPr>
          <p:cNvPr id="4" name="Rectangle 3">
            <a:extLst>
              <a:ext uri="{FF2B5EF4-FFF2-40B4-BE49-F238E27FC236}">
                <a16:creationId xmlns:a16="http://schemas.microsoft.com/office/drawing/2014/main" id="{1E0C7C3F-AE40-4AA8-AB51-FCBE7B046E92}"/>
              </a:ext>
            </a:extLst>
          </p:cNvPr>
          <p:cNvSpPr/>
          <p:nvPr/>
        </p:nvSpPr>
        <p:spPr>
          <a:xfrm>
            <a:off x="8043677" y="962920"/>
            <a:ext cx="3604500" cy="4690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B0ADB33-32DF-5A63-73E8-A00BBF9FC42F}"/>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030176" y="1815305"/>
            <a:ext cx="2412055" cy="3080565"/>
          </a:xfrm>
          <a:prstGeom prst="rect">
            <a:avLst/>
          </a:prstGeom>
        </p:spPr>
      </p:pic>
      <p:sp>
        <p:nvSpPr>
          <p:cNvPr id="7" name="Arrow: Right 6">
            <a:extLst>
              <a:ext uri="{FF2B5EF4-FFF2-40B4-BE49-F238E27FC236}">
                <a16:creationId xmlns:a16="http://schemas.microsoft.com/office/drawing/2014/main" id="{96F61B8F-8FE4-490F-E2EE-A7ACA3A80897}"/>
              </a:ext>
            </a:extLst>
          </p:cNvPr>
          <p:cNvSpPr/>
          <p:nvPr/>
        </p:nvSpPr>
        <p:spPr>
          <a:xfrm>
            <a:off x="7512424" y="2522193"/>
            <a:ext cx="424792" cy="1551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a:ea typeface="+mn-ea"/>
              <a:cs typeface="+mn-cs"/>
            </a:endParaRPr>
          </a:p>
        </p:txBody>
      </p:sp>
    </p:spTree>
    <p:extLst>
      <p:ext uri="{BB962C8B-B14F-4D97-AF65-F5344CB8AC3E}">
        <p14:creationId xmlns:p14="http://schemas.microsoft.com/office/powerpoint/2010/main" val="3120277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46000">
              <a:schemeClr val="bg1"/>
            </a:gs>
            <a:gs pos="100000">
              <a:schemeClr val="bg2">
                <a:lumMod val="20000"/>
                <a:lumOff val="80000"/>
              </a:schemeClr>
            </a:gs>
          </a:gsLst>
          <a:path path="circle">
            <a:fillToRect r="100000" b="100000"/>
          </a:path>
        </a:gradFill>
        <a:effectLst/>
      </p:bgPr>
    </p:bg>
    <p:spTree>
      <p:nvGrpSpPr>
        <p:cNvPr id="1" name=""/>
        <p:cNvGrpSpPr/>
        <p:nvPr/>
      </p:nvGrpSpPr>
      <p:grpSpPr>
        <a:xfrm>
          <a:off x="0" y="0"/>
          <a:ext cx="0" cy="0"/>
          <a:chOff x="0" y="0"/>
          <a:chExt cx="0" cy="0"/>
        </a:xfrm>
      </p:grpSpPr>
      <p:grpSp>
        <p:nvGrpSpPr>
          <p:cNvPr id="152" name="!!_1">
            <a:extLst>
              <a:ext uri="{FF2B5EF4-FFF2-40B4-BE49-F238E27FC236}">
                <a16:creationId xmlns:a16="http://schemas.microsoft.com/office/drawing/2014/main" id="{3EDCC393-82AE-F4DC-ADA0-C444698D799D}"/>
              </a:ext>
            </a:extLst>
          </p:cNvPr>
          <p:cNvGrpSpPr/>
          <p:nvPr/>
        </p:nvGrpSpPr>
        <p:grpSpPr>
          <a:xfrm rot="10800000">
            <a:off x="2815763" y="3207897"/>
            <a:ext cx="724667" cy="729071"/>
            <a:chOff x="2040939" y="1921248"/>
            <a:chExt cx="2274315" cy="2288136"/>
          </a:xfrm>
          <a:solidFill>
            <a:schemeClr val="bg1"/>
          </a:solidFill>
        </p:grpSpPr>
        <p:sp>
          <p:nvSpPr>
            <p:cNvPr id="153" name="Freeform 152">
              <a:extLst>
                <a:ext uri="{FF2B5EF4-FFF2-40B4-BE49-F238E27FC236}">
                  <a16:creationId xmlns:a16="http://schemas.microsoft.com/office/drawing/2014/main" id="{3668D5C8-F4FC-D432-E78C-02D10DEA9B85}"/>
                </a:ext>
              </a:extLst>
            </p:cNvPr>
            <p:cNvSpPr/>
            <p:nvPr/>
          </p:nvSpPr>
          <p:spPr>
            <a:xfrm>
              <a:off x="2040939" y="1921248"/>
              <a:ext cx="2274315" cy="2102637"/>
            </a:xfrm>
            <a:custGeom>
              <a:avLst/>
              <a:gdLst>
                <a:gd name="connsiteX0" fmla="*/ 518039 w 2274315"/>
                <a:gd name="connsiteY0" fmla="*/ 1144068 h 2102637"/>
                <a:gd name="connsiteX1" fmla="*/ 1139685 w 2274315"/>
                <a:gd name="connsiteY1" fmla="*/ 520031 h 2102637"/>
                <a:gd name="connsiteX2" fmla="*/ 1752487 w 2274315"/>
                <a:gd name="connsiteY2" fmla="*/ 1040062 h 2102637"/>
                <a:gd name="connsiteX3" fmla="*/ 2274316 w 2274315"/>
                <a:gd name="connsiteY3" fmla="*/ 1040062 h 2102637"/>
                <a:gd name="connsiteX4" fmla="*/ 1139685 w 2274315"/>
                <a:gd name="connsiteY4" fmla="*/ 0 h 2102637"/>
                <a:gd name="connsiteX5" fmla="*/ 0 w 2274315"/>
                <a:gd name="connsiteY5" fmla="*/ 1144068 h 2102637"/>
                <a:gd name="connsiteX6" fmla="*/ 518039 w 2274315"/>
                <a:gd name="connsiteY6" fmla="*/ 2102638 h 2102637"/>
                <a:gd name="connsiteX7" fmla="*/ 518039 w 2274315"/>
                <a:gd name="connsiteY7" fmla="*/ 1144068 h 2102637"/>
                <a:gd name="connsiteX8" fmla="*/ 518039 w 2274315"/>
                <a:gd name="connsiteY8" fmla="*/ 1144068 h 2102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4315" h="2102637">
                  <a:moveTo>
                    <a:pt x="518039" y="1144068"/>
                  </a:moveTo>
                  <a:cubicBezTo>
                    <a:pt x="518039" y="799389"/>
                    <a:pt x="796326" y="520031"/>
                    <a:pt x="1139685" y="520031"/>
                  </a:cubicBezTo>
                  <a:cubicBezTo>
                    <a:pt x="1447665" y="520031"/>
                    <a:pt x="1703210" y="744849"/>
                    <a:pt x="1752487" y="1040062"/>
                  </a:cubicBezTo>
                  <a:lnTo>
                    <a:pt x="2274316" y="1040062"/>
                  </a:lnTo>
                  <a:cubicBezTo>
                    <a:pt x="2221880" y="456930"/>
                    <a:pt x="1734166" y="0"/>
                    <a:pt x="1139685" y="0"/>
                  </a:cubicBezTo>
                  <a:cubicBezTo>
                    <a:pt x="510142" y="0"/>
                    <a:pt x="0" y="512104"/>
                    <a:pt x="0" y="1144068"/>
                  </a:cubicBezTo>
                  <a:cubicBezTo>
                    <a:pt x="0" y="1545507"/>
                    <a:pt x="206268" y="1898430"/>
                    <a:pt x="518039" y="2102638"/>
                  </a:cubicBezTo>
                  <a:lnTo>
                    <a:pt x="518039" y="1144068"/>
                  </a:lnTo>
                  <a:cubicBezTo>
                    <a:pt x="518039" y="1144068"/>
                    <a:pt x="518039" y="1144068"/>
                    <a:pt x="518039" y="1144068"/>
                  </a:cubicBezTo>
                  <a:close/>
                </a:path>
              </a:pathLst>
            </a:custGeom>
            <a:grpFill/>
            <a:ln w="31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a:ea typeface="+mn-ea"/>
                <a:cs typeface="+mn-cs"/>
              </a:endParaRPr>
            </a:p>
          </p:txBody>
        </p:sp>
        <p:sp>
          <p:nvSpPr>
            <p:cNvPr id="154" name="Freeform 153">
              <a:extLst>
                <a:ext uri="{FF2B5EF4-FFF2-40B4-BE49-F238E27FC236}">
                  <a16:creationId xmlns:a16="http://schemas.microsoft.com/office/drawing/2014/main" id="{4177F2EE-5248-D61B-0D65-3FE4CEC9C253}"/>
                </a:ext>
              </a:extLst>
            </p:cNvPr>
            <p:cNvSpPr/>
            <p:nvPr/>
          </p:nvSpPr>
          <p:spPr>
            <a:xfrm>
              <a:off x="2766192" y="3169322"/>
              <a:ext cx="1549061" cy="1040062"/>
            </a:xfrm>
            <a:custGeom>
              <a:avLst/>
              <a:gdLst>
                <a:gd name="connsiteX0" fmla="*/ 414431 w 1549061"/>
                <a:gd name="connsiteY0" fmla="*/ 520031 h 1040062"/>
                <a:gd name="connsiteX1" fmla="*/ 0 w 1549061"/>
                <a:gd name="connsiteY1" fmla="*/ 361168 h 1040062"/>
                <a:gd name="connsiteX2" fmla="*/ 0 w 1549061"/>
                <a:gd name="connsiteY2" fmla="*/ 961740 h 1040062"/>
                <a:gd name="connsiteX3" fmla="*/ 414431 w 1549061"/>
                <a:gd name="connsiteY3" fmla="*/ 1040062 h 1040062"/>
                <a:gd name="connsiteX4" fmla="*/ 1549062 w 1549061"/>
                <a:gd name="connsiteY4" fmla="*/ 0 h 1040062"/>
                <a:gd name="connsiteX5" fmla="*/ 1027233 w 1549061"/>
                <a:gd name="connsiteY5" fmla="*/ 0 h 1040062"/>
                <a:gd name="connsiteX6" fmla="*/ 414431 w 1549061"/>
                <a:gd name="connsiteY6" fmla="*/ 520031 h 104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9061" h="1040062">
                  <a:moveTo>
                    <a:pt x="414431" y="520031"/>
                  </a:moveTo>
                  <a:cubicBezTo>
                    <a:pt x="255229" y="520031"/>
                    <a:pt x="109925" y="459784"/>
                    <a:pt x="0" y="361168"/>
                  </a:cubicBezTo>
                  <a:lnTo>
                    <a:pt x="0" y="961740"/>
                  </a:lnTo>
                  <a:cubicBezTo>
                    <a:pt x="128562" y="1012158"/>
                    <a:pt x="268180" y="1040062"/>
                    <a:pt x="414431" y="1040062"/>
                  </a:cubicBezTo>
                  <a:cubicBezTo>
                    <a:pt x="1008912" y="1040062"/>
                    <a:pt x="1496626" y="583132"/>
                    <a:pt x="1549062" y="0"/>
                  </a:cubicBezTo>
                  <a:lnTo>
                    <a:pt x="1027233" y="0"/>
                  </a:lnTo>
                  <a:cubicBezTo>
                    <a:pt x="977956" y="295213"/>
                    <a:pt x="722411" y="520031"/>
                    <a:pt x="414431" y="520031"/>
                  </a:cubicBezTo>
                  <a:close/>
                </a:path>
              </a:pathLst>
            </a:custGeom>
            <a:grpFill/>
            <a:ln w="31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a:ea typeface="+mn-ea"/>
                <a:cs typeface="+mn-cs"/>
              </a:endParaRPr>
            </a:p>
          </p:txBody>
        </p:sp>
        <p:sp>
          <p:nvSpPr>
            <p:cNvPr id="155" name="Freeform 154">
              <a:extLst>
                <a:ext uri="{FF2B5EF4-FFF2-40B4-BE49-F238E27FC236}">
                  <a16:creationId xmlns:a16="http://schemas.microsoft.com/office/drawing/2014/main" id="{8D8A7E0B-183E-BDA7-D177-B379D26A3959}"/>
                </a:ext>
              </a:extLst>
            </p:cNvPr>
            <p:cNvSpPr/>
            <p:nvPr/>
          </p:nvSpPr>
          <p:spPr>
            <a:xfrm>
              <a:off x="2766192" y="2649291"/>
              <a:ext cx="828861" cy="832049"/>
            </a:xfrm>
            <a:custGeom>
              <a:avLst/>
              <a:gdLst>
                <a:gd name="connsiteX0" fmla="*/ 828862 w 828861"/>
                <a:gd name="connsiteY0" fmla="*/ 416025 h 832049"/>
                <a:gd name="connsiteX1" fmla="*/ 414431 w 828861"/>
                <a:gd name="connsiteY1" fmla="*/ 832050 h 832049"/>
                <a:gd name="connsiteX2" fmla="*/ 0 w 828861"/>
                <a:gd name="connsiteY2" fmla="*/ 416025 h 832049"/>
                <a:gd name="connsiteX3" fmla="*/ 414431 w 828861"/>
                <a:gd name="connsiteY3" fmla="*/ 0 h 832049"/>
                <a:gd name="connsiteX4" fmla="*/ 828862 w 828861"/>
                <a:gd name="connsiteY4" fmla="*/ 416025 h 832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861" h="832049">
                  <a:moveTo>
                    <a:pt x="828862" y="416025"/>
                  </a:moveTo>
                  <a:cubicBezTo>
                    <a:pt x="828862" y="645789"/>
                    <a:pt x="643315" y="832050"/>
                    <a:pt x="414431" y="832050"/>
                  </a:cubicBezTo>
                  <a:cubicBezTo>
                    <a:pt x="185547" y="832050"/>
                    <a:pt x="0" y="645789"/>
                    <a:pt x="0" y="416025"/>
                  </a:cubicBezTo>
                  <a:cubicBezTo>
                    <a:pt x="0" y="186261"/>
                    <a:pt x="185547" y="0"/>
                    <a:pt x="414431" y="0"/>
                  </a:cubicBezTo>
                  <a:cubicBezTo>
                    <a:pt x="643315" y="0"/>
                    <a:pt x="828862" y="186261"/>
                    <a:pt x="828862" y="416025"/>
                  </a:cubicBezTo>
                  <a:close/>
                </a:path>
              </a:pathLst>
            </a:custGeom>
            <a:grpFill/>
            <a:ln w="31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a:ea typeface="+mn-ea"/>
                <a:cs typeface="+mn-cs"/>
              </a:endParaRPr>
            </a:p>
          </p:txBody>
        </p:sp>
      </p:grpSp>
      <p:sp>
        <p:nvSpPr>
          <p:cNvPr id="18" name="Arc 17">
            <a:extLst>
              <a:ext uri="{FF2B5EF4-FFF2-40B4-BE49-F238E27FC236}">
                <a16:creationId xmlns:a16="http://schemas.microsoft.com/office/drawing/2014/main" id="{10810320-39A3-31C5-EE85-9E210FC08DF6}"/>
              </a:ext>
            </a:extLst>
          </p:cNvPr>
          <p:cNvSpPr/>
          <p:nvPr/>
        </p:nvSpPr>
        <p:spPr>
          <a:xfrm rot="16200000">
            <a:off x="5594868" y="-6714580"/>
            <a:ext cx="4334229" cy="4691948"/>
          </a:xfrm>
          <a:prstGeom prst="arc">
            <a:avLst>
              <a:gd name="adj1" fmla="val 17660999"/>
              <a:gd name="adj2" fmla="val 6756778"/>
            </a:avLst>
          </a:prstGeom>
          <a:ln w="9525">
            <a:gradFill flip="none" rotWithShape="1">
              <a:gsLst>
                <a:gs pos="0">
                  <a:schemeClr val="bg1">
                    <a:lumMod val="75000"/>
                    <a:alpha val="0"/>
                  </a:schemeClr>
                </a:gs>
                <a:gs pos="100000">
                  <a:schemeClr val="bg1">
                    <a:lumMod val="75000"/>
                  </a:schemeClr>
                </a:gs>
              </a:gsLst>
              <a:lin ang="135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Montserrat"/>
              <a:ea typeface="+mn-ea"/>
              <a:cs typeface="+mn-cs"/>
            </a:endParaRPr>
          </a:p>
        </p:txBody>
      </p:sp>
      <p:sp>
        <p:nvSpPr>
          <p:cNvPr id="37" name="Title 14">
            <a:extLst>
              <a:ext uri="{FF2B5EF4-FFF2-40B4-BE49-F238E27FC236}">
                <a16:creationId xmlns:a16="http://schemas.microsoft.com/office/drawing/2014/main" id="{52EE2E74-4A1D-955F-D474-FA7523FBAC8D}"/>
              </a:ext>
            </a:extLst>
          </p:cNvPr>
          <p:cNvSpPr txBox="1">
            <a:spLocks/>
          </p:cNvSpPr>
          <p:nvPr/>
        </p:nvSpPr>
        <p:spPr>
          <a:xfrm>
            <a:off x="767852" y="505009"/>
            <a:ext cx="3223292" cy="971542"/>
          </a:xfrm>
          <a:prstGeom prst="rect">
            <a:avLst/>
          </a:prstGeom>
        </p:spPr>
        <p:txBody>
          <a:bodyPr>
            <a:no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2000" b="0" i="0" u="none" strike="noStrike" kern="1200" cap="none" spc="0" normalizeH="0" baseline="0" noProof="0" dirty="0">
                <a:ln w="12700">
                  <a:noFill/>
                </a:ln>
                <a:solidFill>
                  <a:srgbClr val="FFFFFF">
                    <a:lumMod val="65000"/>
                  </a:srgbClr>
                </a:solidFill>
                <a:effectLst>
                  <a:outerShdw blurRad="38100" dist="25400" dir="2700000" algn="tl" rotWithShape="0">
                    <a:srgbClr val="313333">
                      <a:alpha val="7000"/>
                    </a:srgbClr>
                  </a:outerShdw>
                </a:effectLst>
                <a:uLnTx/>
                <a:uFillTx/>
                <a:latin typeface="Bebas Neue"/>
                <a:ea typeface="+mj-ea"/>
                <a:cs typeface="+mj-cs"/>
              </a:rPr>
              <a:t>Battery Tech </a:t>
            </a:r>
            <a:br>
              <a:rPr kumimoji="0" lang="en-GB" sz="2000" b="0" i="0" u="none" strike="noStrike" kern="1200" cap="none" spc="0" normalizeH="0" baseline="0" noProof="0" dirty="0">
                <a:ln w="12700">
                  <a:noFill/>
                </a:ln>
                <a:solidFill>
                  <a:srgbClr val="FFFFFF">
                    <a:lumMod val="65000"/>
                  </a:srgbClr>
                </a:solidFill>
                <a:effectLst>
                  <a:outerShdw blurRad="38100" dist="25400" dir="2700000" algn="tl" rotWithShape="0">
                    <a:srgbClr val="313333">
                      <a:alpha val="7000"/>
                    </a:srgbClr>
                  </a:outerShdw>
                </a:effectLst>
                <a:uLnTx/>
                <a:uFillTx/>
                <a:latin typeface="Bebas Neue"/>
                <a:ea typeface="+mj-ea"/>
                <a:cs typeface="+mj-cs"/>
              </a:rPr>
            </a:br>
            <a:r>
              <a:rPr kumimoji="0" lang="en-GB" sz="2000" b="0" i="0" u="none" strike="noStrike" kern="1200" cap="none" spc="0" normalizeH="0" baseline="0" noProof="0" dirty="0">
                <a:ln w="12700">
                  <a:noFill/>
                </a:ln>
                <a:solidFill>
                  <a:srgbClr val="FFFFFF">
                    <a:lumMod val="65000"/>
                  </a:srgbClr>
                </a:solidFill>
                <a:effectLst>
                  <a:outerShdw blurRad="38100" dist="25400" dir="2700000" algn="tl" rotWithShape="0">
                    <a:srgbClr val="313333">
                      <a:alpha val="7000"/>
                    </a:srgbClr>
                  </a:outerShdw>
                </a:effectLst>
                <a:uLnTx/>
                <a:uFillTx/>
                <a:latin typeface="Bebas Neue"/>
                <a:ea typeface="+mj-ea"/>
                <a:cs typeface="+mj-cs"/>
              </a:rPr>
              <a:t>has improved </a:t>
            </a:r>
            <a:br>
              <a:rPr kumimoji="0" lang="en-GB" sz="2000" b="0" i="0" u="none" strike="noStrike" kern="1200" cap="none" spc="0" normalizeH="0" baseline="0" noProof="0" dirty="0">
                <a:ln w="12700">
                  <a:noFill/>
                </a:ln>
                <a:solidFill>
                  <a:srgbClr val="FFFFFF">
                    <a:lumMod val="65000"/>
                  </a:srgbClr>
                </a:solidFill>
                <a:effectLst>
                  <a:outerShdw blurRad="38100" dist="25400" dir="2700000" algn="tl" rotWithShape="0">
                    <a:srgbClr val="313333">
                      <a:alpha val="7000"/>
                    </a:srgbClr>
                  </a:outerShdw>
                </a:effectLst>
                <a:uLnTx/>
                <a:uFillTx/>
                <a:latin typeface="Bebas Neue"/>
                <a:ea typeface="+mj-ea"/>
                <a:cs typeface="+mj-cs"/>
              </a:rPr>
            </a:br>
            <a:r>
              <a:rPr kumimoji="0" lang="en-GB" sz="2000" b="0" i="0" u="none" strike="noStrike" kern="1200" cap="none" spc="0" normalizeH="0" baseline="0" noProof="0" dirty="0">
                <a:ln w="12700">
                  <a:noFill/>
                </a:ln>
                <a:solidFill>
                  <a:srgbClr val="FFFFFF">
                    <a:lumMod val="65000"/>
                  </a:srgbClr>
                </a:solidFill>
                <a:effectLst>
                  <a:outerShdw blurRad="38100" dist="25400" dir="2700000" algn="tl" rotWithShape="0">
                    <a:srgbClr val="313333">
                      <a:alpha val="7000"/>
                    </a:srgbClr>
                  </a:outerShdw>
                </a:effectLst>
                <a:uLnTx/>
                <a:uFillTx/>
                <a:latin typeface="Bebas Neue"/>
                <a:ea typeface="+mj-ea"/>
                <a:cs typeface="+mj-cs"/>
              </a:rPr>
              <a:t>DRAMATICALLY</a:t>
            </a:r>
            <a:endParaRPr kumimoji="0" lang="en-UA" sz="2000" b="0" i="0" u="none" strike="noStrike" kern="1200" cap="none" spc="0" normalizeH="0" baseline="0" noProof="0" dirty="0">
              <a:ln w="12700">
                <a:noFill/>
              </a:ln>
              <a:solidFill>
                <a:srgbClr val="FFFFFF">
                  <a:lumMod val="65000"/>
                </a:srgbClr>
              </a:solidFill>
              <a:effectLst>
                <a:outerShdw blurRad="38100" dist="25400" dir="2700000" algn="tl" rotWithShape="0">
                  <a:srgbClr val="313333">
                    <a:alpha val="7000"/>
                  </a:srgbClr>
                </a:outerShdw>
              </a:effectLst>
              <a:uLnTx/>
              <a:uFillTx/>
              <a:latin typeface="Bebas Neue"/>
              <a:ea typeface="+mj-ea"/>
              <a:cs typeface="+mj-cs"/>
            </a:endParaRPr>
          </a:p>
        </p:txBody>
      </p:sp>
      <p:pic>
        <p:nvPicPr>
          <p:cNvPr id="62" name="Picture 61" descr="A picture containing transport&#10;&#10;Description automatically generated">
            <a:extLst>
              <a:ext uri="{FF2B5EF4-FFF2-40B4-BE49-F238E27FC236}">
                <a16:creationId xmlns:a16="http://schemas.microsoft.com/office/drawing/2014/main" id="{CCEDADED-E584-1A8F-CB47-65E58BE1A127}"/>
              </a:ext>
            </a:extLst>
          </p:cNvPr>
          <p:cNvPicPr>
            <a:picLocks noChangeAspect="1"/>
          </p:cNvPicPr>
          <p:nvPr/>
        </p:nvPicPr>
        <p:blipFill>
          <a:blip r:embed="rId3" cstate="print">
            <a:alphaModFix amt="14000"/>
            <a:extLst>
              <a:ext uri="{28A0092B-C50C-407E-A947-70E740481C1C}">
                <a14:useLocalDpi xmlns:a14="http://schemas.microsoft.com/office/drawing/2010/main"/>
              </a:ext>
            </a:extLst>
          </a:blip>
          <a:stretch>
            <a:fillRect/>
          </a:stretch>
        </p:blipFill>
        <p:spPr>
          <a:xfrm>
            <a:off x="6150428" y="955990"/>
            <a:ext cx="7424385" cy="5519697"/>
          </a:xfrm>
          <a:prstGeom prst="rect">
            <a:avLst/>
          </a:prstGeom>
          <a:ln w="15875">
            <a:noFill/>
          </a:ln>
        </p:spPr>
      </p:pic>
      <p:grpSp>
        <p:nvGrpSpPr>
          <p:cNvPr id="83" name="Group 82">
            <a:extLst>
              <a:ext uri="{FF2B5EF4-FFF2-40B4-BE49-F238E27FC236}">
                <a16:creationId xmlns:a16="http://schemas.microsoft.com/office/drawing/2014/main" id="{C891DDAE-5218-D756-FE1C-DE44D36B99F5}"/>
              </a:ext>
            </a:extLst>
          </p:cNvPr>
          <p:cNvGrpSpPr/>
          <p:nvPr/>
        </p:nvGrpSpPr>
        <p:grpSpPr>
          <a:xfrm>
            <a:off x="4977502" y="1852695"/>
            <a:ext cx="7098004" cy="4651391"/>
            <a:chOff x="4784761" y="1659133"/>
            <a:chExt cx="7098004" cy="4651391"/>
          </a:xfrm>
        </p:grpSpPr>
        <p:sp>
          <p:nvSpPr>
            <p:cNvPr id="63" name="Freeform 62">
              <a:extLst>
                <a:ext uri="{FF2B5EF4-FFF2-40B4-BE49-F238E27FC236}">
                  <a16:creationId xmlns:a16="http://schemas.microsoft.com/office/drawing/2014/main" id="{B1C0916C-1619-AE5B-9317-5C5D984DB8CC}"/>
                </a:ext>
              </a:extLst>
            </p:cNvPr>
            <p:cNvSpPr/>
            <p:nvPr/>
          </p:nvSpPr>
          <p:spPr>
            <a:xfrm>
              <a:off x="6203585" y="3233253"/>
              <a:ext cx="973606" cy="749939"/>
            </a:xfrm>
            <a:custGeom>
              <a:avLst/>
              <a:gdLst>
                <a:gd name="connsiteX0" fmla="*/ 973606 w 973606"/>
                <a:gd name="connsiteY0" fmla="*/ 749939 h 749939"/>
                <a:gd name="connsiteX1" fmla="*/ 269715 w 973606"/>
                <a:gd name="connsiteY1" fmla="*/ 0 h 749939"/>
                <a:gd name="connsiteX2" fmla="*/ 0 w 973606"/>
                <a:gd name="connsiteY2" fmla="*/ 0 h 749939"/>
              </a:gdLst>
              <a:ahLst/>
              <a:cxnLst>
                <a:cxn ang="0">
                  <a:pos x="connsiteX0" y="connsiteY0"/>
                </a:cxn>
                <a:cxn ang="0">
                  <a:pos x="connsiteX1" y="connsiteY1"/>
                </a:cxn>
                <a:cxn ang="0">
                  <a:pos x="connsiteX2" y="connsiteY2"/>
                </a:cxn>
              </a:cxnLst>
              <a:rect l="l" t="t" r="r" b="b"/>
              <a:pathLst>
                <a:path w="973606" h="749939">
                  <a:moveTo>
                    <a:pt x="973606" y="749939"/>
                  </a:moveTo>
                  <a:lnTo>
                    <a:pt x="269715" y="0"/>
                  </a:lnTo>
                  <a:lnTo>
                    <a:pt x="0" y="0"/>
                  </a:lnTo>
                </a:path>
              </a:pathLst>
            </a:custGeom>
            <a:noFill/>
            <a:ln>
              <a:solidFill>
                <a:schemeClr val="bg2"/>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endParaRPr>
            </a:p>
          </p:txBody>
        </p:sp>
        <p:sp>
          <p:nvSpPr>
            <p:cNvPr id="64" name="TextBox 63">
              <a:extLst>
                <a:ext uri="{FF2B5EF4-FFF2-40B4-BE49-F238E27FC236}">
                  <a16:creationId xmlns:a16="http://schemas.microsoft.com/office/drawing/2014/main" id="{20CBA8C1-9AF6-0433-A4C9-47987A735A35}"/>
                </a:ext>
              </a:extLst>
            </p:cNvPr>
            <p:cNvSpPr txBox="1"/>
            <p:nvPr/>
          </p:nvSpPr>
          <p:spPr>
            <a:xfrm>
              <a:off x="5252903" y="3095459"/>
              <a:ext cx="1133831" cy="281315"/>
            </a:xfrm>
            <a:prstGeom prst="roundRect">
              <a:avLst>
                <a:gd name="adj" fmla="val 50000"/>
              </a:avLst>
            </a:prstGeom>
            <a:solidFill>
              <a:schemeClr val="bg2"/>
            </a:solidFill>
            <a:ln>
              <a:noFill/>
            </a:ln>
          </p:spPr>
          <p:txBody>
            <a:bodyPr wrap="squar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DC/DC Converter</a:t>
              </a:r>
            </a:p>
          </p:txBody>
        </p:sp>
        <p:sp>
          <p:nvSpPr>
            <p:cNvPr id="65" name="Freeform 64">
              <a:extLst>
                <a:ext uri="{FF2B5EF4-FFF2-40B4-BE49-F238E27FC236}">
                  <a16:creationId xmlns:a16="http://schemas.microsoft.com/office/drawing/2014/main" id="{34E8CA5E-5FA5-9275-1E1F-B3A9EEDEE538}"/>
                </a:ext>
              </a:extLst>
            </p:cNvPr>
            <p:cNvSpPr/>
            <p:nvPr/>
          </p:nvSpPr>
          <p:spPr>
            <a:xfrm>
              <a:off x="5914134" y="3680586"/>
              <a:ext cx="1374889" cy="802567"/>
            </a:xfrm>
            <a:custGeom>
              <a:avLst/>
              <a:gdLst>
                <a:gd name="connsiteX0" fmla="*/ 1374889 w 1374889"/>
                <a:gd name="connsiteY0" fmla="*/ 802567 h 802567"/>
                <a:gd name="connsiteX1" fmla="*/ 407862 w 1374889"/>
                <a:gd name="connsiteY1" fmla="*/ 0 h 802567"/>
                <a:gd name="connsiteX2" fmla="*/ 0 w 1374889"/>
                <a:gd name="connsiteY2" fmla="*/ 0 h 802567"/>
              </a:gdLst>
              <a:ahLst/>
              <a:cxnLst>
                <a:cxn ang="0">
                  <a:pos x="connsiteX0" y="connsiteY0"/>
                </a:cxn>
                <a:cxn ang="0">
                  <a:pos x="connsiteX1" y="connsiteY1"/>
                </a:cxn>
                <a:cxn ang="0">
                  <a:pos x="connsiteX2" y="connsiteY2"/>
                </a:cxn>
              </a:cxnLst>
              <a:rect l="l" t="t" r="r" b="b"/>
              <a:pathLst>
                <a:path w="1374889" h="802567">
                  <a:moveTo>
                    <a:pt x="1374889" y="802567"/>
                  </a:moveTo>
                  <a:lnTo>
                    <a:pt x="407862" y="0"/>
                  </a:lnTo>
                  <a:lnTo>
                    <a:pt x="0" y="0"/>
                  </a:lnTo>
                </a:path>
              </a:pathLst>
            </a:custGeom>
            <a:noFill/>
            <a:ln>
              <a:solidFill>
                <a:schemeClr val="tx2"/>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endParaRPr>
            </a:p>
          </p:txBody>
        </p:sp>
        <p:sp>
          <p:nvSpPr>
            <p:cNvPr id="66" name="TextBox 65">
              <a:extLst>
                <a:ext uri="{FF2B5EF4-FFF2-40B4-BE49-F238E27FC236}">
                  <a16:creationId xmlns:a16="http://schemas.microsoft.com/office/drawing/2014/main" id="{BD57C598-2098-00D5-D726-D4542303DD47}"/>
                </a:ext>
              </a:extLst>
            </p:cNvPr>
            <p:cNvSpPr txBox="1"/>
            <p:nvPr/>
          </p:nvSpPr>
          <p:spPr>
            <a:xfrm>
              <a:off x="4784761" y="3536329"/>
              <a:ext cx="1445648" cy="281315"/>
            </a:xfrm>
            <a:prstGeom prst="roundRect">
              <a:avLst>
                <a:gd name="adj" fmla="val 50000"/>
              </a:avLst>
            </a:prstGeom>
            <a:solidFill>
              <a:schemeClr val="tx2"/>
            </a:solidFill>
            <a:ln>
              <a:noFill/>
            </a:ln>
          </p:spPr>
          <p:txBody>
            <a:bodyPr wrap="squar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Thermal System (cooling)</a:t>
              </a:r>
            </a:p>
          </p:txBody>
        </p:sp>
        <p:sp>
          <p:nvSpPr>
            <p:cNvPr id="67" name="Freeform 66">
              <a:extLst>
                <a:ext uri="{FF2B5EF4-FFF2-40B4-BE49-F238E27FC236}">
                  <a16:creationId xmlns:a16="http://schemas.microsoft.com/office/drawing/2014/main" id="{88905FE7-2F67-3472-5448-0569891B102A}"/>
                </a:ext>
              </a:extLst>
            </p:cNvPr>
            <p:cNvSpPr/>
            <p:nvPr/>
          </p:nvSpPr>
          <p:spPr>
            <a:xfrm>
              <a:off x="8158392" y="5434640"/>
              <a:ext cx="1717589" cy="735227"/>
            </a:xfrm>
            <a:custGeom>
              <a:avLst/>
              <a:gdLst>
                <a:gd name="connsiteX0" fmla="*/ 0 w 1717589"/>
                <a:gd name="connsiteY0" fmla="*/ 0 h 735227"/>
                <a:gd name="connsiteX1" fmla="*/ 1285103 w 1717589"/>
                <a:gd name="connsiteY1" fmla="*/ 735227 h 735227"/>
                <a:gd name="connsiteX2" fmla="*/ 1717589 w 1717589"/>
                <a:gd name="connsiteY2" fmla="*/ 735227 h 735227"/>
              </a:gdLst>
              <a:ahLst/>
              <a:cxnLst>
                <a:cxn ang="0">
                  <a:pos x="connsiteX0" y="connsiteY0"/>
                </a:cxn>
                <a:cxn ang="0">
                  <a:pos x="connsiteX1" y="connsiteY1"/>
                </a:cxn>
                <a:cxn ang="0">
                  <a:pos x="connsiteX2" y="connsiteY2"/>
                </a:cxn>
              </a:cxnLst>
              <a:rect l="l" t="t" r="r" b="b"/>
              <a:pathLst>
                <a:path w="1717589" h="735227">
                  <a:moveTo>
                    <a:pt x="0" y="0"/>
                  </a:moveTo>
                  <a:lnTo>
                    <a:pt x="1285103" y="735227"/>
                  </a:lnTo>
                  <a:lnTo>
                    <a:pt x="1717589" y="735227"/>
                  </a:lnTo>
                </a:path>
              </a:pathLst>
            </a:custGeom>
            <a:noFill/>
            <a:ln>
              <a:solidFill>
                <a:schemeClr val="tx2"/>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endParaRPr>
            </a:p>
          </p:txBody>
        </p:sp>
        <p:sp>
          <p:nvSpPr>
            <p:cNvPr id="68" name="Freeform 67">
              <a:extLst>
                <a:ext uri="{FF2B5EF4-FFF2-40B4-BE49-F238E27FC236}">
                  <a16:creationId xmlns:a16="http://schemas.microsoft.com/office/drawing/2014/main" id="{B256F62F-5F21-6F0B-C384-1CDC88379966}"/>
                </a:ext>
              </a:extLst>
            </p:cNvPr>
            <p:cNvSpPr/>
            <p:nvPr/>
          </p:nvSpPr>
          <p:spPr>
            <a:xfrm>
              <a:off x="8615592" y="5125721"/>
              <a:ext cx="1933832" cy="574589"/>
            </a:xfrm>
            <a:custGeom>
              <a:avLst/>
              <a:gdLst>
                <a:gd name="connsiteX0" fmla="*/ 0 w 1933832"/>
                <a:gd name="connsiteY0" fmla="*/ 0 h 574589"/>
                <a:gd name="connsiteX1" fmla="*/ 1600200 w 1933832"/>
                <a:gd name="connsiteY1" fmla="*/ 574589 h 574589"/>
                <a:gd name="connsiteX2" fmla="*/ 1933832 w 1933832"/>
                <a:gd name="connsiteY2" fmla="*/ 574589 h 574589"/>
              </a:gdLst>
              <a:ahLst/>
              <a:cxnLst>
                <a:cxn ang="0">
                  <a:pos x="connsiteX0" y="connsiteY0"/>
                </a:cxn>
                <a:cxn ang="0">
                  <a:pos x="connsiteX1" y="connsiteY1"/>
                </a:cxn>
                <a:cxn ang="0">
                  <a:pos x="connsiteX2" y="connsiteY2"/>
                </a:cxn>
              </a:cxnLst>
              <a:rect l="l" t="t" r="r" b="b"/>
              <a:pathLst>
                <a:path w="1933832" h="574589">
                  <a:moveTo>
                    <a:pt x="0" y="0"/>
                  </a:moveTo>
                  <a:lnTo>
                    <a:pt x="1600200" y="574589"/>
                  </a:lnTo>
                  <a:lnTo>
                    <a:pt x="1933832" y="574589"/>
                  </a:lnTo>
                </a:path>
              </a:pathLst>
            </a:custGeom>
            <a:noFill/>
            <a:ln>
              <a:solidFill>
                <a:schemeClr val="bg2"/>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endParaRPr>
            </a:p>
          </p:txBody>
        </p:sp>
        <p:sp>
          <p:nvSpPr>
            <p:cNvPr id="69" name="Freeform 68">
              <a:extLst>
                <a:ext uri="{FF2B5EF4-FFF2-40B4-BE49-F238E27FC236}">
                  <a16:creationId xmlns:a16="http://schemas.microsoft.com/office/drawing/2014/main" id="{D153850B-5468-46A8-1D23-CFB97B12BEBA}"/>
                </a:ext>
              </a:extLst>
            </p:cNvPr>
            <p:cNvSpPr/>
            <p:nvPr/>
          </p:nvSpPr>
          <p:spPr>
            <a:xfrm>
              <a:off x="8510560" y="4359602"/>
              <a:ext cx="2360140" cy="932935"/>
            </a:xfrm>
            <a:custGeom>
              <a:avLst/>
              <a:gdLst>
                <a:gd name="connsiteX0" fmla="*/ 0 w 2360140"/>
                <a:gd name="connsiteY0" fmla="*/ 0 h 932935"/>
                <a:gd name="connsiteX1" fmla="*/ 2082113 w 2360140"/>
                <a:gd name="connsiteY1" fmla="*/ 932935 h 932935"/>
                <a:gd name="connsiteX2" fmla="*/ 2360140 w 2360140"/>
                <a:gd name="connsiteY2" fmla="*/ 932935 h 932935"/>
              </a:gdLst>
              <a:ahLst/>
              <a:cxnLst>
                <a:cxn ang="0">
                  <a:pos x="connsiteX0" y="connsiteY0"/>
                </a:cxn>
                <a:cxn ang="0">
                  <a:pos x="connsiteX1" y="connsiteY1"/>
                </a:cxn>
                <a:cxn ang="0">
                  <a:pos x="connsiteX2" y="connsiteY2"/>
                </a:cxn>
              </a:cxnLst>
              <a:rect l="l" t="t" r="r" b="b"/>
              <a:pathLst>
                <a:path w="2360140" h="932935">
                  <a:moveTo>
                    <a:pt x="0" y="0"/>
                  </a:moveTo>
                  <a:lnTo>
                    <a:pt x="2082113" y="932935"/>
                  </a:lnTo>
                  <a:lnTo>
                    <a:pt x="2360140" y="932935"/>
                  </a:lnTo>
                </a:path>
              </a:pathLst>
            </a:custGeom>
            <a:noFill/>
            <a:ln>
              <a:solidFill>
                <a:schemeClr val="tx2"/>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endParaRPr>
            </a:p>
          </p:txBody>
        </p:sp>
        <p:sp>
          <p:nvSpPr>
            <p:cNvPr id="70" name="TextBox 69">
              <a:extLst>
                <a:ext uri="{FF2B5EF4-FFF2-40B4-BE49-F238E27FC236}">
                  <a16:creationId xmlns:a16="http://schemas.microsoft.com/office/drawing/2014/main" id="{DF9F297B-35F8-E63B-66CC-775D676373CE}"/>
                </a:ext>
              </a:extLst>
            </p:cNvPr>
            <p:cNvSpPr txBox="1"/>
            <p:nvPr/>
          </p:nvSpPr>
          <p:spPr>
            <a:xfrm>
              <a:off x="9630703" y="6029209"/>
              <a:ext cx="818145" cy="281315"/>
            </a:xfrm>
            <a:prstGeom prst="roundRect">
              <a:avLst>
                <a:gd name="adj" fmla="val 50000"/>
              </a:avLst>
            </a:prstGeom>
            <a:solidFill>
              <a:schemeClr val="tx2"/>
            </a:solidFill>
            <a:ln>
              <a:noFill/>
            </a:ln>
          </p:spPr>
          <p:txBody>
            <a:bodyPr wrap="squar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Battery (aux)</a:t>
              </a:r>
            </a:p>
          </p:txBody>
        </p:sp>
        <p:sp>
          <p:nvSpPr>
            <p:cNvPr id="71" name="TextBox 70">
              <a:extLst>
                <a:ext uri="{FF2B5EF4-FFF2-40B4-BE49-F238E27FC236}">
                  <a16:creationId xmlns:a16="http://schemas.microsoft.com/office/drawing/2014/main" id="{522D8C19-1060-D0C3-7A42-5A4258610A54}"/>
                </a:ext>
              </a:extLst>
            </p:cNvPr>
            <p:cNvSpPr txBox="1"/>
            <p:nvPr/>
          </p:nvSpPr>
          <p:spPr>
            <a:xfrm>
              <a:off x="10415980" y="5559652"/>
              <a:ext cx="996089" cy="281315"/>
            </a:xfrm>
            <a:prstGeom prst="roundRect">
              <a:avLst>
                <a:gd name="adj" fmla="val 50000"/>
              </a:avLst>
            </a:prstGeom>
            <a:solidFill>
              <a:schemeClr val="bg2"/>
            </a:solidFill>
            <a:ln>
              <a:noFill/>
            </a:ln>
          </p:spPr>
          <p:txBody>
            <a:bodyPr wrap="squar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Onboard Charger</a:t>
              </a:r>
            </a:p>
          </p:txBody>
        </p:sp>
        <p:sp>
          <p:nvSpPr>
            <p:cNvPr id="72" name="TextBox 71">
              <a:extLst>
                <a:ext uri="{FF2B5EF4-FFF2-40B4-BE49-F238E27FC236}">
                  <a16:creationId xmlns:a16="http://schemas.microsoft.com/office/drawing/2014/main" id="{FB148479-C4E1-354B-38A6-9463A39ACCAF}"/>
                </a:ext>
              </a:extLst>
            </p:cNvPr>
            <p:cNvSpPr txBox="1"/>
            <p:nvPr/>
          </p:nvSpPr>
          <p:spPr>
            <a:xfrm>
              <a:off x="10738626" y="5144779"/>
              <a:ext cx="932893" cy="281315"/>
            </a:xfrm>
            <a:prstGeom prst="roundRect">
              <a:avLst>
                <a:gd name="adj" fmla="val 50000"/>
              </a:avLst>
            </a:prstGeom>
            <a:solidFill>
              <a:schemeClr val="tx2"/>
            </a:solidFill>
            <a:ln>
              <a:noFill/>
            </a:ln>
          </p:spPr>
          <p:txBody>
            <a:bodyPr wrap="squar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Consolas" panose="020B0609020204030204" pitchFamily="49" charset="0"/>
                </a:rPr>
                <a:t>Transmission</a:t>
              </a:r>
            </a:p>
          </p:txBody>
        </p:sp>
        <p:sp>
          <p:nvSpPr>
            <p:cNvPr id="73" name="TextBox 72">
              <a:extLst>
                <a:ext uri="{FF2B5EF4-FFF2-40B4-BE49-F238E27FC236}">
                  <a16:creationId xmlns:a16="http://schemas.microsoft.com/office/drawing/2014/main" id="{D60041E9-B865-70BB-097D-0BFBA42DAA9A}"/>
                </a:ext>
              </a:extLst>
            </p:cNvPr>
            <p:cNvSpPr txBox="1"/>
            <p:nvPr/>
          </p:nvSpPr>
          <p:spPr>
            <a:xfrm>
              <a:off x="10914024" y="4646448"/>
              <a:ext cx="851245" cy="281315"/>
            </a:xfrm>
            <a:prstGeom prst="roundRect">
              <a:avLst>
                <a:gd name="adj" fmla="val 50000"/>
              </a:avLst>
            </a:prstGeom>
            <a:solidFill>
              <a:schemeClr val="tx2"/>
            </a:solidFill>
            <a:ln>
              <a:noFill/>
            </a:ln>
          </p:spPr>
          <p:txBody>
            <a:bodyPr wrap="squar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Consolas" panose="020B0609020204030204" pitchFamily="49" charset="0"/>
                </a:rPr>
                <a:t>Charge Port</a:t>
              </a:r>
            </a:p>
          </p:txBody>
        </p:sp>
        <p:sp>
          <p:nvSpPr>
            <p:cNvPr id="74" name="Freeform 73">
              <a:extLst>
                <a:ext uri="{FF2B5EF4-FFF2-40B4-BE49-F238E27FC236}">
                  <a16:creationId xmlns:a16="http://schemas.microsoft.com/office/drawing/2014/main" id="{32D4B026-895B-CE05-0AC9-87A2373B6565}"/>
                </a:ext>
              </a:extLst>
            </p:cNvPr>
            <p:cNvSpPr/>
            <p:nvPr/>
          </p:nvSpPr>
          <p:spPr>
            <a:xfrm>
              <a:off x="9913051" y="4396672"/>
              <a:ext cx="1075038" cy="383060"/>
            </a:xfrm>
            <a:custGeom>
              <a:avLst/>
              <a:gdLst>
                <a:gd name="connsiteX0" fmla="*/ 0 w 1075038"/>
                <a:gd name="connsiteY0" fmla="*/ 0 h 383060"/>
                <a:gd name="connsiteX1" fmla="*/ 871152 w 1075038"/>
                <a:gd name="connsiteY1" fmla="*/ 383060 h 383060"/>
                <a:gd name="connsiteX2" fmla="*/ 1075038 w 1075038"/>
                <a:gd name="connsiteY2" fmla="*/ 383060 h 383060"/>
              </a:gdLst>
              <a:ahLst/>
              <a:cxnLst>
                <a:cxn ang="0">
                  <a:pos x="connsiteX0" y="connsiteY0"/>
                </a:cxn>
                <a:cxn ang="0">
                  <a:pos x="connsiteX1" y="connsiteY1"/>
                </a:cxn>
                <a:cxn ang="0">
                  <a:pos x="connsiteX2" y="connsiteY2"/>
                </a:cxn>
              </a:cxnLst>
              <a:rect l="l" t="t" r="r" b="b"/>
              <a:pathLst>
                <a:path w="1075038" h="383060">
                  <a:moveTo>
                    <a:pt x="0" y="0"/>
                  </a:moveTo>
                  <a:lnTo>
                    <a:pt x="871152" y="383060"/>
                  </a:lnTo>
                  <a:lnTo>
                    <a:pt x="1075038" y="383060"/>
                  </a:lnTo>
                </a:path>
              </a:pathLst>
            </a:custGeom>
            <a:noFill/>
            <a:ln>
              <a:solidFill>
                <a:schemeClr val="tx2"/>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endParaRPr>
            </a:p>
          </p:txBody>
        </p:sp>
        <p:sp>
          <p:nvSpPr>
            <p:cNvPr id="75" name="Freeform 74">
              <a:extLst>
                <a:ext uri="{FF2B5EF4-FFF2-40B4-BE49-F238E27FC236}">
                  <a16:creationId xmlns:a16="http://schemas.microsoft.com/office/drawing/2014/main" id="{62C21000-F81C-90DA-0795-0A8CE3B0D7B2}"/>
                </a:ext>
              </a:extLst>
            </p:cNvPr>
            <p:cNvSpPr/>
            <p:nvPr/>
          </p:nvSpPr>
          <p:spPr>
            <a:xfrm>
              <a:off x="10968365" y="3395775"/>
              <a:ext cx="914400" cy="753762"/>
            </a:xfrm>
            <a:custGeom>
              <a:avLst/>
              <a:gdLst>
                <a:gd name="connsiteX0" fmla="*/ 0 w 914400"/>
                <a:gd name="connsiteY0" fmla="*/ 0 h 753762"/>
                <a:gd name="connsiteX1" fmla="*/ 914400 w 914400"/>
                <a:gd name="connsiteY1" fmla="*/ 531340 h 753762"/>
                <a:gd name="connsiteX2" fmla="*/ 914400 w 914400"/>
                <a:gd name="connsiteY2" fmla="*/ 753762 h 753762"/>
                <a:gd name="connsiteX3" fmla="*/ 778476 w 914400"/>
                <a:gd name="connsiteY3" fmla="*/ 753762 h 753762"/>
              </a:gdLst>
              <a:ahLst/>
              <a:cxnLst>
                <a:cxn ang="0">
                  <a:pos x="connsiteX0" y="connsiteY0"/>
                </a:cxn>
                <a:cxn ang="0">
                  <a:pos x="connsiteX1" y="connsiteY1"/>
                </a:cxn>
                <a:cxn ang="0">
                  <a:pos x="connsiteX2" y="connsiteY2"/>
                </a:cxn>
                <a:cxn ang="0">
                  <a:pos x="connsiteX3" y="connsiteY3"/>
                </a:cxn>
              </a:cxnLst>
              <a:rect l="l" t="t" r="r" b="b"/>
              <a:pathLst>
                <a:path w="914400" h="753762">
                  <a:moveTo>
                    <a:pt x="0" y="0"/>
                  </a:moveTo>
                  <a:lnTo>
                    <a:pt x="914400" y="531340"/>
                  </a:lnTo>
                  <a:lnTo>
                    <a:pt x="914400" y="753762"/>
                  </a:lnTo>
                  <a:lnTo>
                    <a:pt x="778476" y="753762"/>
                  </a:lnTo>
                </a:path>
              </a:pathLst>
            </a:custGeom>
            <a:noFill/>
            <a:ln>
              <a:solidFill>
                <a:schemeClr val="tx2"/>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endParaRPr>
            </a:p>
          </p:txBody>
        </p:sp>
        <p:sp>
          <p:nvSpPr>
            <p:cNvPr id="76" name="TextBox 75">
              <a:extLst>
                <a:ext uri="{FF2B5EF4-FFF2-40B4-BE49-F238E27FC236}">
                  <a16:creationId xmlns:a16="http://schemas.microsoft.com/office/drawing/2014/main" id="{85B426DA-7090-A987-1986-8886FFD402AA}"/>
                </a:ext>
              </a:extLst>
            </p:cNvPr>
            <p:cNvSpPr txBox="1"/>
            <p:nvPr/>
          </p:nvSpPr>
          <p:spPr>
            <a:xfrm>
              <a:off x="10557758" y="3994555"/>
              <a:ext cx="1267535" cy="281315"/>
            </a:xfrm>
            <a:prstGeom prst="roundRect">
              <a:avLst>
                <a:gd name="adj" fmla="val 50000"/>
              </a:avLst>
            </a:prstGeom>
            <a:solidFill>
              <a:schemeClr val="tx2"/>
            </a:solidFill>
            <a:ln>
              <a:noFill/>
            </a:ln>
          </p:spPr>
          <p:txBody>
            <a:bodyPr wrap="squar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Consolas" panose="020B0609020204030204" pitchFamily="49" charset="0"/>
                </a:rPr>
                <a:t>Traction Battery Pack</a:t>
              </a:r>
            </a:p>
          </p:txBody>
        </p:sp>
        <p:grpSp>
          <p:nvGrpSpPr>
            <p:cNvPr id="77" name="Group 76">
              <a:extLst>
                <a:ext uri="{FF2B5EF4-FFF2-40B4-BE49-F238E27FC236}">
                  <a16:creationId xmlns:a16="http://schemas.microsoft.com/office/drawing/2014/main" id="{6C16B73C-6F3F-CAAE-1B5B-F8857A857D6C}"/>
                </a:ext>
              </a:extLst>
            </p:cNvPr>
            <p:cNvGrpSpPr/>
            <p:nvPr/>
          </p:nvGrpSpPr>
          <p:grpSpPr>
            <a:xfrm>
              <a:off x="6982154" y="1659133"/>
              <a:ext cx="1426876" cy="2386833"/>
              <a:chOff x="6780359" y="1245646"/>
              <a:chExt cx="1426876" cy="2386833"/>
            </a:xfrm>
          </p:grpSpPr>
          <p:sp>
            <p:nvSpPr>
              <p:cNvPr id="81" name="TextBox 80">
                <a:extLst>
                  <a:ext uri="{FF2B5EF4-FFF2-40B4-BE49-F238E27FC236}">
                    <a16:creationId xmlns:a16="http://schemas.microsoft.com/office/drawing/2014/main" id="{7F94FAA7-7578-DBEB-5D31-271EE7076501}"/>
                  </a:ext>
                </a:extLst>
              </p:cNvPr>
              <p:cNvSpPr txBox="1"/>
              <p:nvPr/>
            </p:nvSpPr>
            <p:spPr>
              <a:xfrm>
                <a:off x="6780359" y="1245646"/>
                <a:ext cx="1426876" cy="281315"/>
              </a:xfrm>
              <a:prstGeom prst="roundRect">
                <a:avLst>
                  <a:gd name="adj" fmla="val 50000"/>
                </a:avLst>
              </a:prstGeom>
              <a:solidFill>
                <a:schemeClr val="bg2"/>
              </a:solidFill>
              <a:ln>
                <a:noFill/>
              </a:ln>
            </p:spPr>
            <p:txBody>
              <a:bodyPr wrap="squar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Electric Traction Motor</a:t>
                </a:r>
              </a:p>
            </p:txBody>
          </p:sp>
          <p:sp>
            <p:nvSpPr>
              <p:cNvPr id="82" name="Freeform 81">
                <a:extLst>
                  <a:ext uri="{FF2B5EF4-FFF2-40B4-BE49-F238E27FC236}">
                    <a16:creationId xmlns:a16="http://schemas.microsoft.com/office/drawing/2014/main" id="{83229338-2B9F-2752-0A49-9CC204355A87}"/>
                  </a:ext>
                </a:extLst>
              </p:cNvPr>
              <p:cNvSpPr/>
              <p:nvPr/>
            </p:nvSpPr>
            <p:spPr>
              <a:xfrm>
                <a:off x="7445829" y="1512277"/>
                <a:ext cx="597876" cy="2120202"/>
              </a:xfrm>
              <a:custGeom>
                <a:avLst/>
                <a:gdLst>
                  <a:gd name="connsiteX0" fmla="*/ 597876 w 597876"/>
                  <a:gd name="connsiteY0" fmla="*/ 2120202 h 2120202"/>
                  <a:gd name="connsiteX1" fmla="*/ 50241 w 597876"/>
                  <a:gd name="connsiteY1" fmla="*/ 728505 h 2120202"/>
                  <a:gd name="connsiteX2" fmla="*/ 50241 w 597876"/>
                  <a:gd name="connsiteY2" fmla="*/ 0 h 2120202"/>
                  <a:gd name="connsiteX3" fmla="*/ 0 w 597876"/>
                  <a:gd name="connsiteY3" fmla="*/ 0 h 2120202"/>
                </a:gdLst>
                <a:ahLst/>
                <a:cxnLst>
                  <a:cxn ang="0">
                    <a:pos x="connsiteX0" y="connsiteY0"/>
                  </a:cxn>
                  <a:cxn ang="0">
                    <a:pos x="connsiteX1" y="connsiteY1"/>
                  </a:cxn>
                  <a:cxn ang="0">
                    <a:pos x="connsiteX2" y="connsiteY2"/>
                  </a:cxn>
                  <a:cxn ang="0">
                    <a:pos x="connsiteX3" y="connsiteY3"/>
                  </a:cxn>
                </a:cxnLst>
                <a:rect l="l" t="t" r="r" b="b"/>
                <a:pathLst>
                  <a:path w="597876" h="2120202">
                    <a:moveTo>
                      <a:pt x="597876" y="2120202"/>
                    </a:moveTo>
                    <a:lnTo>
                      <a:pt x="50241" y="728505"/>
                    </a:lnTo>
                    <a:lnTo>
                      <a:pt x="50241" y="0"/>
                    </a:lnTo>
                    <a:lnTo>
                      <a:pt x="0" y="0"/>
                    </a:lnTo>
                  </a:path>
                </a:pathLst>
              </a:custGeom>
              <a:noFill/>
              <a:ln>
                <a:solidFill>
                  <a:schemeClr val="bg2"/>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endParaRPr>
              </a:p>
            </p:txBody>
          </p:sp>
        </p:grpSp>
        <p:grpSp>
          <p:nvGrpSpPr>
            <p:cNvPr id="78" name="Group 77">
              <a:extLst>
                <a:ext uri="{FF2B5EF4-FFF2-40B4-BE49-F238E27FC236}">
                  <a16:creationId xmlns:a16="http://schemas.microsoft.com/office/drawing/2014/main" id="{8A2EEE42-EF54-E6C6-A888-42FF9794154B}"/>
                </a:ext>
              </a:extLst>
            </p:cNvPr>
            <p:cNvGrpSpPr/>
            <p:nvPr/>
          </p:nvGrpSpPr>
          <p:grpSpPr>
            <a:xfrm>
              <a:off x="5833241" y="2238035"/>
              <a:ext cx="1939987" cy="1973729"/>
              <a:chOff x="5631446" y="1819524"/>
              <a:chExt cx="1939987" cy="1973729"/>
            </a:xfrm>
          </p:grpSpPr>
          <p:sp>
            <p:nvSpPr>
              <p:cNvPr id="79" name="TextBox 78">
                <a:extLst>
                  <a:ext uri="{FF2B5EF4-FFF2-40B4-BE49-F238E27FC236}">
                    <a16:creationId xmlns:a16="http://schemas.microsoft.com/office/drawing/2014/main" id="{EFDA043C-4B6E-E1E5-B0CD-12FA47233544}"/>
                  </a:ext>
                </a:extLst>
              </p:cNvPr>
              <p:cNvSpPr txBox="1"/>
              <p:nvPr/>
            </p:nvSpPr>
            <p:spPr>
              <a:xfrm>
                <a:off x="5631446" y="1819524"/>
                <a:ext cx="1779668" cy="281315"/>
              </a:xfrm>
              <a:prstGeom prst="roundRect">
                <a:avLst>
                  <a:gd name="adj" fmla="val 50000"/>
                </a:avLst>
              </a:prstGeom>
              <a:solidFill>
                <a:schemeClr val="bg2"/>
              </a:solidFill>
              <a:ln>
                <a:noFill/>
              </a:ln>
            </p:spPr>
            <p:txBody>
              <a:bodyPr wrap="squar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Power Electronics Controller</a:t>
                </a:r>
              </a:p>
            </p:txBody>
          </p:sp>
          <p:sp>
            <p:nvSpPr>
              <p:cNvPr id="80" name="Freeform 79">
                <a:extLst>
                  <a:ext uri="{FF2B5EF4-FFF2-40B4-BE49-F238E27FC236}">
                    <a16:creationId xmlns:a16="http://schemas.microsoft.com/office/drawing/2014/main" id="{24DED5B9-5B92-CCF5-84FE-567AEDA3BE12}"/>
                  </a:ext>
                </a:extLst>
              </p:cNvPr>
              <p:cNvSpPr/>
              <p:nvPr/>
            </p:nvSpPr>
            <p:spPr>
              <a:xfrm>
                <a:off x="6591719" y="2095081"/>
                <a:ext cx="979714" cy="1698172"/>
              </a:xfrm>
              <a:custGeom>
                <a:avLst/>
                <a:gdLst>
                  <a:gd name="connsiteX0" fmla="*/ 979714 w 979714"/>
                  <a:gd name="connsiteY0" fmla="*/ 1698172 h 1698172"/>
                  <a:gd name="connsiteX1" fmla="*/ 0 w 979714"/>
                  <a:gd name="connsiteY1" fmla="*/ 482321 h 1698172"/>
                  <a:gd name="connsiteX2" fmla="*/ 0 w 979714"/>
                  <a:gd name="connsiteY2" fmla="*/ 0 h 1698172"/>
                </a:gdLst>
                <a:ahLst/>
                <a:cxnLst>
                  <a:cxn ang="0">
                    <a:pos x="connsiteX0" y="connsiteY0"/>
                  </a:cxn>
                  <a:cxn ang="0">
                    <a:pos x="connsiteX1" y="connsiteY1"/>
                  </a:cxn>
                  <a:cxn ang="0">
                    <a:pos x="connsiteX2" y="connsiteY2"/>
                  </a:cxn>
                </a:cxnLst>
                <a:rect l="l" t="t" r="r" b="b"/>
                <a:pathLst>
                  <a:path w="979714" h="1698172">
                    <a:moveTo>
                      <a:pt x="979714" y="1698172"/>
                    </a:moveTo>
                    <a:lnTo>
                      <a:pt x="0" y="482321"/>
                    </a:lnTo>
                    <a:lnTo>
                      <a:pt x="0" y="0"/>
                    </a:lnTo>
                  </a:path>
                </a:pathLst>
              </a:custGeom>
              <a:noFill/>
              <a:ln>
                <a:solidFill>
                  <a:schemeClr val="bg2"/>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endParaRPr>
              </a:p>
            </p:txBody>
          </p:sp>
        </p:grpSp>
      </p:grpSp>
      <p:sp>
        <p:nvSpPr>
          <p:cNvPr id="109" name="Title 1">
            <a:extLst>
              <a:ext uri="{FF2B5EF4-FFF2-40B4-BE49-F238E27FC236}">
                <a16:creationId xmlns:a16="http://schemas.microsoft.com/office/drawing/2014/main" id="{EDC4688B-ECD9-ACE3-A0E6-B29F08638D74}"/>
              </a:ext>
            </a:extLst>
          </p:cNvPr>
          <p:cNvSpPr txBox="1">
            <a:spLocks/>
          </p:cNvSpPr>
          <p:nvPr/>
        </p:nvSpPr>
        <p:spPr>
          <a:xfrm>
            <a:off x="867116" y="1315489"/>
            <a:ext cx="3518025" cy="2348347"/>
          </a:xfrm>
          <a:prstGeom prst="rect">
            <a:avLst/>
          </a:prstGeom>
        </p:spPr>
        <p:txBody>
          <a:bodyPr lIns="0"/>
          <a:lstStyle>
            <a:lvl1pPr algn="l" defTabSz="914400" rtl="0" eaLnBrk="1" latinLnBrk="0" hangingPunct="1">
              <a:lnSpc>
                <a:spcPct val="90000"/>
              </a:lnSpc>
              <a:spcBef>
                <a:spcPct val="0"/>
              </a:spcBef>
              <a:buNone/>
              <a:defRPr sz="2800" b="0" i="0" kern="1200">
                <a:solidFill>
                  <a:schemeClr val="tx1"/>
                </a:solidFill>
                <a:latin typeface="Bebas Neue" panose="020B0606020202050201" pitchFamily="34" charset="77"/>
                <a:ea typeface="+mj-ea"/>
                <a:cs typeface="+mj-cs"/>
              </a:defRPr>
            </a:lvl1pPr>
          </a:lstStyle>
          <a:p>
            <a:pPr marL="0" marR="0" lvl="0" indent="0" algn="l" defTabSz="914400" rtl="0" eaLnBrk="1" fontAlgn="auto" latinLnBrk="0" hangingPunct="1">
              <a:lnSpc>
                <a:spcPct val="8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Bebas Neue" panose="020B0606020202050201" pitchFamily="34" charset="77"/>
                <a:ea typeface="+mj-ea"/>
                <a:cs typeface="+mj-cs"/>
              </a:rPr>
              <a:t>—YET  </a:t>
            </a:r>
            <a:r>
              <a:rPr kumimoji="0" lang="en-US" sz="3200" b="0" i="0" u="none" strike="noStrike" kern="1200" cap="none" spc="0" normalizeH="0" baseline="0" noProof="0" dirty="0">
                <a:ln>
                  <a:noFill/>
                </a:ln>
                <a:solidFill>
                  <a:srgbClr val="FFFFFF">
                    <a:lumMod val="65000"/>
                  </a:srgbClr>
                </a:solidFill>
                <a:effectLst/>
                <a:uLnTx/>
                <a:uFillTx/>
                <a:latin typeface="Bebas Neue" panose="020B0606020202050201" pitchFamily="34" charset="77"/>
                <a:ea typeface="+mj-ea"/>
                <a:cs typeface="+mj-cs"/>
              </a:rPr>
              <a:t> </a:t>
            </a:r>
            <a:br>
              <a:rPr kumimoji="0" lang="en-US" sz="3200" b="0" i="0" u="none" strike="noStrike" kern="1200" cap="none" spc="0" normalizeH="0" baseline="0" noProof="0" dirty="0">
                <a:ln>
                  <a:noFill/>
                </a:ln>
                <a:solidFill>
                  <a:srgbClr val="FFFFFF">
                    <a:lumMod val="65000"/>
                  </a:srgbClr>
                </a:solidFill>
                <a:effectLst/>
                <a:uLnTx/>
                <a:uFillTx/>
                <a:latin typeface="Bebas Neue" panose="020B0606020202050201" pitchFamily="34" charset="77"/>
                <a:ea typeface="+mj-ea"/>
                <a:cs typeface="+mj-cs"/>
              </a:rPr>
            </a:br>
            <a:r>
              <a:rPr kumimoji="0" lang="en-US" sz="6600" b="0" i="0" u="none" strike="noStrike" kern="1200" cap="none" spc="0" normalizeH="0" baseline="0" noProof="0" dirty="0">
                <a:ln>
                  <a:noFill/>
                </a:ln>
                <a:solidFill>
                  <a:srgbClr val="F07F29"/>
                </a:solidFill>
                <a:effectLst/>
                <a:uLnTx/>
                <a:uFillTx/>
                <a:latin typeface="Bebas Neue" panose="020B0606020202050201" pitchFamily="34" charset="77"/>
                <a:ea typeface="+mj-ea"/>
                <a:cs typeface="+mj-cs"/>
              </a:rPr>
              <a:t>Magnetics</a:t>
            </a:r>
            <a:br>
              <a:rPr kumimoji="0" lang="en-US" sz="6600" b="0" i="0" u="none" strike="noStrike" kern="1200" cap="none" spc="0" normalizeH="0" baseline="0" noProof="0" dirty="0">
                <a:ln>
                  <a:noFill/>
                </a:ln>
                <a:solidFill>
                  <a:srgbClr val="F07F29"/>
                </a:solidFill>
                <a:effectLst/>
                <a:uLnTx/>
                <a:uFillTx/>
                <a:latin typeface="Bebas Neue" panose="020B0606020202050201" pitchFamily="34" charset="77"/>
                <a:ea typeface="+mj-ea"/>
                <a:cs typeface="+mj-cs"/>
              </a:rPr>
            </a:br>
            <a:r>
              <a:rPr kumimoji="0" lang="en-US" sz="3200" b="0" i="0" u="none" strike="noStrike" kern="1200" cap="none" spc="0" normalizeH="0" baseline="0" noProof="0" dirty="0">
                <a:ln>
                  <a:noFill/>
                </a:ln>
                <a:solidFill>
                  <a:srgbClr val="000000"/>
                </a:solidFill>
                <a:effectLst/>
                <a:uLnTx/>
                <a:uFillTx/>
                <a:latin typeface="Bebas Neue" panose="020B0606020202050201" pitchFamily="34" charset="77"/>
                <a:ea typeface="+mj-ea"/>
                <a:cs typeface="+mj-cs"/>
              </a:rPr>
              <a:t>Remain</a:t>
            </a:r>
            <a:r>
              <a:rPr kumimoji="0" lang="en-US" sz="3200" b="0" i="0" u="none" strike="noStrike" kern="1200" cap="none" spc="0" normalizeH="0" baseline="0" noProof="0" dirty="0">
                <a:ln>
                  <a:noFill/>
                </a:ln>
                <a:solidFill>
                  <a:srgbClr val="F07F29"/>
                </a:solidFill>
                <a:effectLst/>
                <a:uLnTx/>
                <a:uFillTx/>
                <a:latin typeface="Bebas Neue" panose="020B0606020202050201" pitchFamily="34" charset="77"/>
                <a:ea typeface="+mj-ea"/>
                <a:cs typeface="+mj-cs"/>
              </a:rPr>
              <a:t> </a:t>
            </a:r>
            <a:r>
              <a:rPr kumimoji="0" lang="en-US" sz="1800" b="0" i="0" u="none" strike="noStrike" kern="1200" cap="none" spc="0" normalizeH="0" baseline="0" noProof="0" dirty="0">
                <a:ln>
                  <a:noFill/>
                </a:ln>
                <a:solidFill>
                  <a:srgbClr val="000000"/>
                </a:solidFill>
                <a:effectLst/>
                <a:uLnTx/>
                <a:uFillTx/>
                <a:latin typeface="Bebas Neue" panose="020B0606020202050201" pitchFamily="34" charset="77"/>
                <a:ea typeface="+mj-ea"/>
                <a:cs typeface="+mj-cs"/>
              </a:rPr>
              <a:t>MOSTLY</a:t>
            </a:r>
            <a:r>
              <a:rPr kumimoji="0" lang="en-US" sz="3200" b="0" i="0" u="none" strike="noStrike" kern="1200" cap="none" spc="0" normalizeH="0" baseline="0" noProof="0" dirty="0">
                <a:ln>
                  <a:noFill/>
                </a:ln>
                <a:solidFill>
                  <a:srgbClr val="F07F29"/>
                </a:solidFill>
                <a:effectLst/>
                <a:uLnTx/>
                <a:uFillTx/>
                <a:latin typeface="Bebas Neue" panose="020B0606020202050201" pitchFamily="34" charset="77"/>
                <a:ea typeface="+mj-ea"/>
                <a:cs typeface="+mj-cs"/>
              </a:rPr>
              <a:t> </a:t>
            </a:r>
            <a:br>
              <a:rPr kumimoji="0" lang="en-US" sz="3200" b="0" i="0" u="none" strike="noStrike" kern="1200" cap="none" spc="0" normalizeH="0" baseline="0" noProof="0" dirty="0">
                <a:ln>
                  <a:noFill/>
                </a:ln>
                <a:solidFill>
                  <a:srgbClr val="F07F29"/>
                </a:solidFill>
                <a:effectLst/>
                <a:uLnTx/>
                <a:uFillTx/>
                <a:latin typeface="Bebas Neue" panose="020B0606020202050201" pitchFamily="34" charset="77"/>
                <a:ea typeface="+mj-ea"/>
                <a:cs typeface="+mj-cs"/>
              </a:rPr>
            </a:br>
            <a:r>
              <a:rPr kumimoji="0" lang="en-US" sz="4800" b="0" i="0" u="none" strike="noStrike" kern="1200" cap="none" spc="0" normalizeH="0" baseline="0" noProof="0" dirty="0">
                <a:ln>
                  <a:noFill/>
                </a:ln>
                <a:solidFill>
                  <a:srgbClr val="F07F29"/>
                </a:solidFill>
                <a:effectLst/>
                <a:uLnTx/>
                <a:uFillTx/>
                <a:latin typeface="Bebas Neue" panose="020B0606020202050201" pitchFamily="34" charset="77"/>
                <a:ea typeface="+mj-ea"/>
                <a:cs typeface="+mj-cs"/>
              </a:rPr>
              <a:t>UNCHANGED:</a:t>
            </a:r>
            <a:r>
              <a:rPr kumimoji="0" lang="en-US" sz="3600" b="0" i="0" u="none" strike="noStrike" kern="1200" cap="none" spc="0" normalizeH="0" baseline="0" noProof="0" dirty="0">
                <a:ln>
                  <a:noFill/>
                </a:ln>
                <a:solidFill>
                  <a:srgbClr val="F07F29"/>
                </a:solidFill>
                <a:effectLst/>
                <a:uLnTx/>
                <a:uFillTx/>
                <a:latin typeface="Bebas Neue" panose="020B0606020202050201" pitchFamily="34" charset="77"/>
                <a:ea typeface="+mj-ea"/>
                <a:cs typeface="+mj-cs"/>
              </a:rPr>
              <a:t> </a:t>
            </a:r>
            <a:endParaRPr kumimoji="0" lang="en-US" sz="1800" b="0" i="0" u="none" strike="noStrike" kern="1200" cap="none" spc="0" normalizeH="0" baseline="0" noProof="0" dirty="0">
              <a:ln>
                <a:noFill/>
              </a:ln>
              <a:solidFill>
                <a:srgbClr val="F07F29"/>
              </a:solidFill>
              <a:effectLst/>
              <a:uLnTx/>
              <a:uFillTx/>
              <a:latin typeface="Bebas Neue" panose="020B0606020202050201" pitchFamily="34" charset="77"/>
              <a:ea typeface="+mj-ea"/>
              <a:cs typeface="+mj-cs"/>
            </a:endParaRPr>
          </a:p>
        </p:txBody>
      </p:sp>
      <p:grpSp>
        <p:nvGrpSpPr>
          <p:cNvPr id="112" name="Group 111">
            <a:extLst>
              <a:ext uri="{FF2B5EF4-FFF2-40B4-BE49-F238E27FC236}">
                <a16:creationId xmlns:a16="http://schemas.microsoft.com/office/drawing/2014/main" id="{80DB454C-CE96-BA40-D618-4DF8E6499D62}"/>
              </a:ext>
            </a:extLst>
          </p:cNvPr>
          <p:cNvGrpSpPr/>
          <p:nvPr/>
        </p:nvGrpSpPr>
        <p:grpSpPr>
          <a:xfrm>
            <a:off x="4857002" y="796977"/>
            <a:ext cx="3361381" cy="606553"/>
            <a:chOff x="4732719" y="5151602"/>
            <a:chExt cx="3361381" cy="606553"/>
          </a:xfrm>
        </p:grpSpPr>
        <p:sp>
          <p:nvSpPr>
            <p:cNvPr id="113" name="Rounded Rectangle 112">
              <a:extLst>
                <a:ext uri="{FF2B5EF4-FFF2-40B4-BE49-F238E27FC236}">
                  <a16:creationId xmlns:a16="http://schemas.microsoft.com/office/drawing/2014/main" id="{89694863-0FE0-B7B7-7569-69E1B649745F}"/>
                </a:ext>
              </a:extLst>
            </p:cNvPr>
            <p:cNvSpPr>
              <a:spLocks/>
            </p:cNvSpPr>
            <p:nvPr/>
          </p:nvSpPr>
          <p:spPr>
            <a:xfrm>
              <a:off x="4732719" y="5151602"/>
              <a:ext cx="3361381" cy="606553"/>
            </a:xfrm>
            <a:prstGeom prst="roundRect">
              <a:avLst>
                <a:gd name="adj" fmla="val 50000"/>
              </a:avLst>
            </a:prstGeom>
            <a:solidFill>
              <a:srgbClr val="F46E0A"/>
            </a:solidFill>
            <a:ln w="12700">
              <a:noFill/>
            </a:ln>
            <a:effectLst>
              <a:outerShdw blurRad="38100" dist="38100" dir="2700000" algn="tl" rotWithShape="0">
                <a:schemeClr val="accent6">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548640" t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Bebas Neue"/>
                  <a:ea typeface="+mn-ea"/>
                  <a:cs typeface="Consolas" panose="020B0609020204030204" pitchFamily="49" charset="0"/>
                </a:rPr>
                <a:t>  Magnetic Components</a:t>
              </a:r>
            </a:p>
          </p:txBody>
        </p:sp>
        <p:sp>
          <p:nvSpPr>
            <p:cNvPr id="114" name="Graphic 11">
              <a:extLst>
                <a:ext uri="{FF2B5EF4-FFF2-40B4-BE49-F238E27FC236}">
                  <a16:creationId xmlns:a16="http://schemas.microsoft.com/office/drawing/2014/main" id="{350B0141-12C0-2711-D6B2-B425B5527B26}"/>
                </a:ext>
              </a:extLst>
            </p:cNvPr>
            <p:cNvSpPr/>
            <p:nvPr/>
          </p:nvSpPr>
          <p:spPr>
            <a:xfrm>
              <a:off x="4956179" y="5237634"/>
              <a:ext cx="315689" cy="366626"/>
            </a:xfrm>
            <a:custGeom>
              <a:avLst/>
              <a:gdLst>
                <a:gd name="connsiteX0" fmla="*/ 769649 w 769837"/>
                <a:gd name="connsiteY0" fmla="*/ 324482 h 894048"/>
                <a:gd name="connsiteX1" fmla="*/ 749365 w 769837"/>
                <a:gd name="connsiteY1" fmla="*/ 344766 h 894048"/>
                <a:gd name="connsiteX2" fmla="*/ 571246 w 769837"/>
                <a:gd name="connsiteY2" fmla="*/ 344766 h 894048"/>
                <a:gd name="connsiteX3" fmla="*/ 550962 w 769837"/>
                <a:gd name="connsiteY3" fmla="*/ 324482 h 894048"/>
                <a:gd name="connsiteX4" fmla="*/ 550962 w 769837"/>
                <a:gd name="connsiteY4" fmla="*/ 214762 h 894048"/>
                <a:gd name="connsiteX5" fmla="*/ 591530 w 769837"/>
                <a:gd name="connsiteY5" fmla="*/ 174288 h 894048"/>
                <a:gd name="connsiteX6" fmla="*/ 729270 w 769837"/>
                <a:gd name="connsiteY6" fmla="*/ 174289 h 894048"/>
                <a:gd name="connsiteX7" fmla="*/ 769838 w 769837"/>
                <a:gd name="connsiteY7" fmla="*/ 214667 h 894048"/>
                <a:gd name="connsiteX8" fmla="*/ 769838 w 769837"/>
                <a:gd name="connsiteY8" fmla="*/ 214762 h 894048"/>
                <a:gd name="connsiteX9" fmla="*/ 20472 w 769837"/>
                <a:gd name="connsiteY9" fmla="*/ 344766 h 894048"/>
                <a:gd name="connsiteX10" fmla="*/ 198592 w 769837"/>
                <a:gd name="connsiteY10" fmla="*/ 344766 h 894048"/>
                <a:gd name="connsiteX11" fmla="*/ 218875 w 769837"/>
                <a:gd name="connsiteY11" fmla="*/ 324482 h 894048"/>
                <a:gd name="connsiteX12" fmla="*/ 218875 w 769837"/>
                <a:gd name="connsiteY12" fmla="*/ 214762 h 894048"/>
                <a:gd name="connsiteX13" fmla="*/ 178308 w 769837"/>
                <a:gd name="connsiteY13" fmla="*/ 174288 h 894048"/>
                <a:gd name="connsiteX14" fmla="*/ 40567 w 769837"/>
                <a:gd name="connsiteY14" fmla="*/ 174289 h 894048"/>
                <a:gd name="connsiteX15" fmla="*/ 0 w 769837"/>
                <a:gd name="connsiteY15" fmla="*/ 214667 h 894048"/>
                <a:gd name="connsiteX16" fmla="*/ 0 w 769837"/>
                <a:gd name="connsiteY16" fmla="*/ 214762 h 894048"/>
                <a:gd name="connsiteX17" fmla="*/ 0 w 769837"/>
                <a:gd name="connsiteY17" fmla="*/ 324482 h 894048"/>
                <a:gd name="connsiteX18" fmla="*/ 20283 w 769837"/>
                <a:gd name="connsiteY18" fmla="*/ 344767 h 894048"/>
                <a:gd name="connsiteX19" fmla="*/ 20472 w 769837"/>
                <a:gd name="connsiteY19" fmla="*/ 344766 h 894048"/>
                <a:gd name="connsiteX20" fmla="*/ 189 w 769837"/>
                <a:gd name="connsiteY20" fmla="*/ 509866 h 894048"/>
                <a:gd name="connsiteX21" fmla="*/ 385655 w 769837"/>
                <a:gd name="connsiteY21" fmla="*/ 894048 h 894048"/>
                <a:gd name="connsiteX22" fmla="*/ 739365 w 769837"/>
                <a:gd name="connsiteY22" fmla="*/ 659305 h 894048"/>
                <a:gd name="connsiteX23" fmla="*/ 769649 w 769837"/>
                <a:gd name="connsiteY23" fmla="*/ 509583 h 894048"/>
                <a:gd name="connsiteX24" fmla="*/ 769649 w 769837"/>
                <a:gd name="connsiteY24" fmla="*/ 414014 h 894048"/>
                <a:gd name="connsiteX25" fmla="*/ 749365 w 769837"/>
                <a:gd name="connsiteY25" fmla="*/ 393730 h 894048"/>
                <a:gd name="connsiteX26" fmla="*/ 571246 w 769837"/>
                <a:gd name="connsiteY26" fmla="*/ 393730 h 894048"/>
                <a:gd name="connsiteX27" fmla="*/ 550962 w 769837"/>
                <a:gd name="connsiteY27" fmla="*/ 414014 h 894048"/>
                <a:gd name="connsiteX28" fmla="*/ 550962 w 769837"/>
                <a:gd name="connsiteY28" fmla="*/ 509866 h 894048"/>
                <a:gd name="connsiteX29" fmla="*/ 384164 w 769837"/>
                <a:gd name="connsiteY29" fmla="*/ 675155 h 894048"/>
                <a:gd name="connsiteX30" fmla="*/ 218875 w 769837"/>
                <a:gd name="connsiteY30" fmla="*/ 508357 h 894048"/>
                <a:gd name="connsiteX31" fmla="*/ 218875 w 769837"/>
                <a:gd name="connsiteY31" fmla="*/ 414014 h 894048"/>
                <a:gd name="connsiteX32" fmla="*/ 198592 w 769837"/>
                <a:gd name="connsiteY32" fmla="*/ 393730 h 894048"/>
                <a:gd name="connsiteX33" fmla="*/ 20472 w 769837"/>
                <a:gd name="connsiteY33" fmla="*/ 393730 h 894048"/>
                <a:gd name="connsiteX34" fmla="*/ 189 w 769837"/>
                <a:gd name="connsiteY34" fmla="*/ 414014 h 894048"/>
                <a:gd name="connsiteX35" fmla="*/ 377560 w 769837"/>
                <a:gd name="connsiteY35" fmla="*/ 314010 h 894048"/>
                <a:gd name="connsiteX36" fmla="*/ 372466 w 769837"/>
                <a:gd name="connsiteY36" fmla="*/ 347785 h 894048"/>
                <a:gd name="connsiteX37" fmla="*/ 370767 w 769837"/>
                <a:gd name="connsiteY37" fmla="*/ 365427 h 894048"/>
                <a:gd name="connsiteX38" fmla="*/ 389547 w 769837"/>
                <a:gd name="connsiteY38" fmla="*/ 387111 h 894048"/>
                <a:gd name="connsiteX39" fmla="*/ 408505 w 769837"/>
                <a:gd name="connsiteY39" fmla="*/ 377126 h 894048"/>
                <a:gd name="connsiteX40" fmla="*/ 417090 w 769837"/>
                <a:gd name="connsiteY40" fmla="*/ 361559 h 894048"/>
                <a:gd name="connsiteX41" fmla="*/ 431902 w 769837"/>
                <a:gd name="connsiteY41" fmla="*/ 330898 h 894048"/>
                <a:gd name="connsiteX42" fmla="*/ 458601 w 769837"/>
                <a:gd name="connsiteY42" fmla="*/ 268726 h 894048"/>
                <a:gd name="connsiteX43" fmla="*/ 482375 w 769837"/>
                <a:gd name="connsiteY43" fmla="*/ 205516 h 894048"/>
                <a:gd name="connsiteX44" fmla="*/ 484545 w 769837"/>
                <a:gd name="connsiteY44" fmla="*/ 194195 h 894048"/>
                <a:gd name="connsiteX45" fmla="*/ 447531 w 769837"/>
                <a:gd name="connsiteY45" fmla="*/ 153917 h 894048"/>
                <a:gd name="connsiteX46" fmla="*/ 447374 w 769837"/>
                <a:gd name="connsiteY46" fmla="*/ 153910 h 894048"/>
                <a:gd name="connsiteX47" fmla="*/ 444166 w 769837"/>
                <a:gd name="connsiteY47" fmla="*/ 153910 h 894048"/>
                <a:gd name="connsiteX48" fmla="*/ 403033 w 769837"/>
                <a:gd name="connsiteY48" fmla="*/ 153061 h 894048"/>
                <a:gd name="connsiteX49" fmla="*/ 382777 w 769837"/>
                <a:gd name="connsiteY49" fmla="*/ 132375 h 894048"/>
                <a:gd name="connsiteX50" fmla="*/ 383221 w 769837"/>
                <a:gd name="connsiteY50" fmla="*/ 128344 h 894048"/>
                <a:gd name="connsiteX51" fmla="*/ 393504 w 769837"/>
                <a:gd name="connsiteY51" fmla="*/ 73625 h 894048"/>
                <a:gd name="connsiteX52" fmla="*/ 396146 w 769837"/>
                <a:gd name="connsiteY52" fmla="*/ 56737 h 894048"/>
                <a:gd name="connsiteX53" fmla="*/ 398599 w 769837"/>
                <a:gd name="connsiteY53" fmla="*/ 39850 h 894048"/>
                <a:gd name="connsiteX54" fmla="*/ 400297 w 769837"/>
                <a:gd name="connsiteY54" fmla="*/ 21736 h 894048"/>
                <a:gd name="connsiteX55" fmla="*/ 381517 w 769837"/>
                <a:gd name="connsiteY55" fmla="*/ 52 h 894048"/>
                <a:gd name="connsiteX56" fmla="*/ 362560 w 769837"/>
                <a:gd name="connsiteY56" fmla="*/ 10038 h 894048"/>
                <a:gd name="connsiteX57" fmla="*/ 353786 w 769837"/>
                <a:gd name="connsiteY57" fmla="*/ 25982 h 894048"/>
                <a:gd name="connsiteX58" fmla="*/ 346238 w 769837"/>
                <a:gd name="connsiteY58" fmla="*/ 41265 h 894048"/>
                <a:gd name="connsiteX59" fmla="*/ 338974 w 769837"/>
                <a:gd name="connsiteY59" fmla="*/ 56643 h 894048"/>
                <a:gd name="connsiteX60" fmla="*/ 288217 w 769837"/>
                <a:gd name="connsiteY60" fmla="*/ 182119 h 894048"/>
                <a:gd name="connsiteX61" fmla="*/ 285859 w 769837"/>
                <a:gd name="connsiteY61" fmla="*/ 193251 h 894048"/>
                <a:gd name="connsiteX62" fmla="*/ 323173 w 769837"/>
                <a:gd name="connsiteY62" fmla="*/ 233616 h 894048"/>
                <a:gd name="connsiteX63" fmla="*/ 323596 w 769837"/>
                <a:gd name="connsiteY63" fmla="*/ 233630 h 894048"/>
                <a:gd name="connsiteX64" fmla="*/ 326615 w 769837"/>
                <a:gd name="connsiteY64" fmla="*/ 233630 h 894048"/>
                <a:gd name="connsiteX65" fmla="*/ 368126 w 769837"/>
                <a:gd name="connsiteY65" fmla="*/ 234479 h 894048"/>
                <a:gd name="connsiteX66" fmla="*/ 388187 w 769837"/>
                <a:gd name="connsiteY66" fmla="*/ 255539 h 894048"/>
                <a:gd name="connsiteX67" fmla="*/ 387749 w 769837"/>
                <a:gd name="connsiteY67" fmla="*/ 259291 h 894048"/>
                <a:gd name="connsiteX68" fmla="*/ 377183 w 769837"/>
                <a:gd name="connsiteY68" fmla="*/ 314010 h 89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69837" h="894048">
                  <a:moveTo>
                    <a:pt x="769649" y="324482"/>
                  </a:moveTo>
                  <a:cubicBezTo>
                    <a:pt x="769649" y="335685"/>
                    <a:pt x="760568" y="344766"/>
                    <a:pt x="749365" y="344766"/>
                  </a:cubicBezTo>
                  <a:lnTo>
                    <a:pt x="571246" y="344766"/>
                  </a:lnTo>
                  <a:cubicBezTo>
                    <a:pt x="560044" y="344766"/>
                    <a:pt x="550962" y="335685"/>
                    <a:pt x="550962" y="324482"/>
                  </a:cubicBezTo>
                  <a:lnTo>
                    <a:pt x="550962" y="214762"/>
                  </a:lnTo>
                  <a:cubicBezTo>
                    <a:pt x="551014" y="192394"/>
                    <a:pt x="569162" y="174288"/>
                    <a:pt x="591530" y="174288"/>
                  </a:cubicBezTo>
                  <a:lnTo>
                    <a:pt x="729270" y="174289"/>
                  </a:lnTo>
                  <a:cubicBezTo>
                    <a:pt x="751623" y="174236"/>
                    <a:pt x="769786" y="192315"/>
                    <a:pt x="769838" y="214667"/>
                  </a:cubicBezTo>
                  <a:cubicBezTo>
                    <a:pt x="769838" y="214699"/>
                    <a:pt x="769838" y="214730"/>
                    <a:pt x="769838" y="214762"/>
                  </a:cubicBezTo>
                  <a:close/>
                  <a:moveTo>
                    <a:pt x="20472" y="344766"/>
                  </a:moveTo>
                  <a:lnTo>
                    <a:pt x="198592" y="344766"/>
                  </a:lnTo>
                  <a:cubicBezTo>
                    <a:pt x="209794" y="344766"/>
                    <a:pt x="218875" y="335685"/>
                    <a:pt x="218875" y="324482"/>
                  </a:cubicBezTo>
                  <a:lnTo>
                    <a:pt x="218875" y="214762"/>
                  </a:lnTo>
                  <a:cubicBezTo>
                    <a:pt x="218823" y="192394"/>
                    <a:pt x="200676" y="174288"/>
                    <a:pt x="178308" y="174288"/>
                  </a:cubicBezTo>
                  <a:lnTo>
                    <a:pt x="40567" y="174289"/>
                  </a:lnTo>
                  <a:cubicBezTo>
                    <a:pt x="18215" y="174236"/>
                    <a:pt x="52" y="192315"/>
                    <a:pt x="0" y="214667"/>
                  </a:cubicBezTo>
                  <a:cubicBezTo>
                    <a:pt x="0" y="214699"/>
                    <a:pt x="0" y="214730"/>
                    <a:pt x="0" y="214762"/>
                  </a:cubicBezTo>
                  <a:lnTo>
                    <a:pt x="0" y="324482"/>
                  </a:lnTo>
                  <a:cubicBezTo>
                    <a:pt x="0" y="335685"/>
                    <a:pt x="9080" y="344766"/>
                    <a:pt x="20283" y="344767"/>
                  </a:cubicBezTo>
                  <a:cubicBezTo>
                    <a:pt x="20346" y="344767"/>
                    <a:pt x="20409" y="344767"/>
                    <a:pt x="20472" y="344766"/>
                  </a:cubicBezTo>
                  <a:close/>
                  <a:moveTo>
                    <a:pt x="189" y="509866"/>
                  </a:moveTo>
                  <a:cubicBezTo>
                    <a:pt x="543" y="722398"/>
                    <a:pt x="173122" y="894403"/>
                    <a:pt x="385655" y="894048"/>
                  </a:cubicBezTo>
                  <a:cubicBezTo>
                    <a:pt x="539958" y="893791"/>
                    <a:pt x="679187" y="801390"/>
                    <a:pt x="739365" y="659305"/>
                  </a:cubicBezTo>
                  <a:cubicBezTo>
                    <a:pt x="759440" y="611947"/>
                    <a:pt x="769740" y="561021"/>
                    <a:pt x="769649" y="509583"/>
                  </a:cubicBezTo>
                  <a:lnTo>
                    <a:pt x="769649" y="414014"/>
                  </a:lnTo>
                  <a:cubicBezTo>
                    <a:pt x="769649" y="402811"/>
                    <a:pt x="760568" y="393730"/>
                    <a:pt x="749365" y="393730"/>
                  </a:cubicBezTo>
                  <a:lnTo>
                    <a:pt x="571246" y="393730"/>
                  </a:lnTo>
                  <a:cubicBezTo>
                    <a:pt x="560044" y="393730"/>
                    <a:pt x="550962" y="402811"/>
                    <a:pt x="550962" y="414014"/>
                  </a:cubicBezTo>
                  <a:lnTo>
                    <a:pt x="550962" y="509866"/>
                  </a:lnTo>
                  <a:cubicBezTo>
                    <a:pt x="550545" y="601569"/>
                    <a:pt x="475867" y="675572"/>
                    <a:pt x="384164" y="675155"/>
                  </a:cubicBezTo>
                  <a:cubicBezTo>
                    <a:pt x="292461" y="674738"/>
                    <a:pt x="218459" y="600060"/>
                    <a:pt x="218875" y="508357"/>
                  </a:cubicBezTo>
                  <a:lnTo>
                    <a:pt x="218875" y="414014"/>
                  </a:lnTo>
                  <a:cubicBezTo>
                    <a:pt x="218875" y="402811"/>
                    <a:pt x="209794" y="393730"/>
                    <a:pt x="198592" y="393730"/>
                  </a:cubicBezTo>
                  <a:lnTo>
                    <a:pt x="20472" y="393730"/>
                  </a:lnTo>
                  <a:cubicBezTo>
                    <a:pt x="9270" y="393730"/>
                    <a:pt x="189" y="402811"/>
                    <a:pt x="189" y="414014"/>
                  </a:cubicBezTo>
                  <a:close/>
                  <a:moveTo>
                    <a:pt x="377560" y="314010"/>
                  </a:moveTo>
                  <a:cubicBezTo>
                    <a:pt x="375673" y="325237"/>
                    <a:pt x="373975" y="336464"/>
                    <a:pt x="372466" y="347785"/>
                  </a:cubicBezTo>
                  <a:cubicBezTo>
                    <a:pt x="372466" y="350427"/>
                    <a:pt x="371522" y="357219"/>
                    <a:pt x="370767" y="365427"/>
                  </a:cubicBezTo>
                  <a:cubicBezTo>
                    <a:pt x="369965" y="376601"/>
                    <a:pt x="378373" y="386309"/>
                    <a:pt x="389547" y="387111"/>
                  </a:cubicBezTo>
                  <a:cubicBezTo>
                    <a:pt x="397252" y="387664"/>
                    <a:pt x="404602" y="383792"/>
                    <a:pt x="408505" y="377126"/>
                  </a:cubicBezTo>
                  <a:cubicBezTo>
                    <a:pt x="412750" y="369673"/>
                    <a:pt x="415863" y="364012"/>
                    <a:pt x="417090" y="361559"/>
                  </a:cubicBezTo>
                  <a:cubicBezTo>
                    <a:pt x="422184" y="351370"/>
                    <a:pt x="427090" y="341181"/>
                    <a:pt x="431902" y="330898"/>
                  </a:cubicBezTo>
                  <a:cubicBezTo>
                    <a:pt x="441462" y="310331"/>
                    <a:pt x="450361" y="289607"/>
                    <a:pt x="458601" y="268726"/>
                  </a:cubicBezTo>
                  <a:cubicBezTo>
                    <a:pt x="466840" y="247844"/>
                    <a:pt x="474765" y="226775"/>
                    <a:pt x="482375" y="205516"/>
                  </a:cubicBezTo>
                  <a:cubicBezTo>
                    <a:pt x="483674" y="201876"/>
                    <a:pt x="484406" y="198057"/>
                    <a:pt x="484545" y="194195"/>
                  </a:cubicBezTo>
                  <a:cubicBezTo>
                    <a:pt x="485446" y="172851"/>
                    <a:pt x="468874" y="154818"/>
                    <a:pt x="447531" y="153917"/>
                  </a:cubicBezTo>
                  <a:cubicBezTo>
                    <a:pt x="447478" y="153915"/>
                    <a:pt x="447426" y="153912"/>
                    <a:pt x="447374" y="153910"/>
                  </a:cubicBezTo>
                  <a:lnTo>
                    <a:pt x="444166" y="153910"/>
                  </a:lnTo>
                  <a:cubicBezTo>
                    <a:pt x="434071" y="153910"/>
                    <a:pt x="417184" y="153250"/>
                    <a:pt x="403033" y="153061"/>
                  </a:cubicBezTo>
                  <a:cubicBezTo>
                    <a:pt x="391727" y="152943"/>
                    <a:pt x="382658" y="143681"/>
                    <a:pt x="382777" y="132375"/>
                  </a:cubicBezTo>
                  <a:cubicBezTo>
                    <a:pt x="382791" y="131020"/>
                    <a:pt x="382940" y="129669"/>
                    <a:pt x="383221" y="128344"/>
                  </a:cubicBezTo>
                  <a:cubicBezTo>
                    <a:pt x="386994" y="110135"/>
                    <a:pt x="390485" y="91927"/>
                    <a:pt x="393504" y="73625"/>
                  </a:cubicBezTo>
                  <a:cubicBezTo>
                    <a:pt x="394447" y="67964"/>
                    <a:pt x="395297" y="62398"/>
                    <a:pt x="396146" y="56737"/>
                  </a:cubicBezTo>
                  <a:cubicBezTo>
                    <a:pt x="396995" y="51077"/>
                    <a:pt x="397844" y="45510"/>
                    <a:pt x="398599" y="39850"/>
                  </a:cubicBezTo>
                  <a:cubicBezTo>
                    <a:pt x="398599" y="37208"/>
                    <a:pt x="399542" y="30416"/>
                    <a:pt x="400297" y="21736"/>
                  </a:cubicBezTo>
                  <a:cubicBezTo>
                    <a:pt x="401099" y="10562"/>
                    <a:pt x="392691" y="854"/>
                    <a:pt x="381517" y="52"/>
                  </a:cubicBezTo>
                  <a:cubicBezTo>
                    <a:pt x="373812" y="-501"/>
                    <a:pt x="366462" y="3371"/>
                    <a:pt x="362560" y="10038"/>
                  </a:cubicBezTo>
                  <a:cubicBezTo>
                    <a:pt x="358220" y="17679"/>
                    <a:pt x="355012" y="23529"/>
                    <a:pt x="353786" y="25982"/>
                  </a:cubicBezTo>
                  <a:cubicBezTo>
                    <a:pt x="351144" y="31076"/>
                    <a:pt x="348691" y="36171"/>
                    <a:pt x="346238" y="41265"/>
                  </a:cubicBezTo>
                  <a:cubicBezTo>
                    <a:pt x="343785" y="46360"/>
                    <a:pt x="341332" y="51548"/>
                    <a:pt x="338974" y="56643"/>
                  </a:cubicBezTo>
                  <a:cubicBezTo>
                    <a:pt x="320105" y="97776"/>
                    <a:pt x="303124" y="139665"/>
                    <a:pt x="288217" y="182119"/>
                  </a:cubicBezTo>
                  <a:cubicBezTo>
                    <a:pt x="286907" y="185699"/>
                    <a:pt x="286113" y="189448"/>
                    <a:pt x="285859" y="193251"/>
                  </a:cubicBezTo>
                  <a:cubicBezTo>
                    <a:pt x="285017" y="214702"/>
                    <a:pt x="301723" y="232774"/>
                    <a:pt x="323173" y="233616"/>
                  </a:cubicBezTo>
                  <a:cubicBezTo>
                    <a:pt x="323314" y="233621"/>
                    <a:pt x="323455" y="233626"/>
                    <a:pt x="323596" y="233630"/>
                  </a:cubicBezTo>
                  <a:lnTo>
                    <a:pt x="326615" y="233630"/>
                  </a:lnTo>
                  <a:cubicBezTo>
                    <a:pt x="336898" y="233630"/>
                    <a:pt x="353880" y="234291"/>
                    <a:pt x="368126" y="234479"/>
                  </a:cubicBezTo>
                  <a:cubicBezTo>
                    <a:pt x="379481" y="234755"/>
                    <a:pt x="388463" y="244184"/>
                    <a:pt x="388187" y="255539"/>
                  </a:cubicBezTo>
                  <a:cubicBezTo>
                    <a:pt x="388157" y="256801"/>
                    <a:pt x="388010" y="258057"/>
                    <a:pt x="387749" y="259291"/>
                  </a:cubicBezTo>
                  <a:cubicBezTo>
                    <a:pt x="384070" y="277405"/>
                    <a:pt x="379353" y="300802"/>
                    <a:pt x="377183" y="314010"/>
                  </a:cubicBezTo>
                  <a:close/>
                </a:path>
              </a:pathLst>
            </a:custGeom>
            <a:solidFill>
              <a:srgbClr val="104C4D"/>
            </a:solidFill>
            <a:ln w="94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Montserrat"/>
                <a:ea typeface="+mn-ea"/>
                <a:cs typeface="+mn-cs"/>
              </a:endParaRPr>
            </a:p>
          </p:txBody>
        </p:sp>
      </p:grpSp>
      <p:grpSp>
        <p:nvGrpSpPr>
          <p:cNvPr id="115" name="Group 114">
            <a:extLst>
              <a:ext uri="{FF2B5EF4-FFF2-40B4-BE49-F238E27FC236}">
                <a16:creationId xmlns:a16="http://schemas.microsoft.com/office/drawing/2014/main" id="{25FDA241-935C-8F48-CE25-85E416E3ADBA}"/>
              </a:ext>
            </a:extLst>
          </p:cNvPr>
          <p:cNvGrpSpPr/>
          <p:nvPr/>
        </p:nvGrpSpPr>
        <p:grpSpPr>
          <a:xfrm>
            <a:off x="11465667" y="6219653"/>
            <a:ext cx="429391" cy="432000"/>
            <a:chOff x="11283184" y="584743"/>
            <a:chExt cx="429391" cy="432000"/>
          </a:xfrm>
        </p:grpSpPr>
        <p:sp>
          <p:nvSpPr>
            <p:cNvPr id="116" name="Freeform 115">
              <a:extLst>
                <a:ext uri="{FF2B5EF4-FFF2-40B4-BE49-F238E27FC236}">
                  <a16:creationId xmlns:a16="http://schemas.microsoft.com/office/drawing/2014/main" id="{1267AAFF-77D4-8B4B-D931-AD2F50354EA7}"/>
                </a:ext>
              </a:extLst>
            </p:cNvPr>
            <p:cNvSpPr/>
            <p:nvPr/>
          </p:nvSpPr>
          <p:spPr>
            <a:xfrm>
              <a:off x="11283184" y="584743"/>
              <a:ext cx="429391" cy="396978"/>
            </a:xfrm>
            <a:custGeom>
              <a:avLst/>
              <a:gdLst>
                <a:gd name="connsiteX0" fmla="*/ 518039 w 2274315"/>
                <a:gd name="connsiteY0" fmla="*/ 1144068 h 2102637"/>
                <a:gd name="connsiteX1" fmla="*/ 1139685 w 2274315"/>
                <a:gd name="connsiteY1" fmla="*/ 520031 h 2102637"/>
                <a:gd name="connsiteX2" fmla="*/ 1752487 w 2274315"/>
                <a:gd name="connsiteY2" fmla="*/ 1040062 h 2102637"/>
                <a:gd name="connsiteX3" fmla="*/ 2274316 w 2274315"/>
                <a:gd name="connsiteY3" fmla="*/ 1040062 h 2102637"/>
                <a:gd name="connsiteX4" fmla="*/ 1139685 w 2274315"/>
                <a:gd name="connsiteY4" fmla="*/ 0 h 2102637"/>
                <a:gd name="connsiteX5" fmla="*/ 0 w 2274315"/>
                <a:gd name="connsiteY5" fmla="*/ 1144068 h 2102637"/>
                <a:gd name="connsiteX6" fmla="*/ 518039 w 2274315"/>
                <a:gd name="connsiteY6" fmla="*/ 2102638 h 2102637"/>
                <a:gd name="connsiteX7" fmla="*/ 518039 w 2274315"/>
                <a:gd name="connsiteY7" fmla="*/ 1144068 h 2102637"/>
                <a:gd name="connsiteX8" fmla="*/ 518039 w 2274315"/>
                <a:gd name="connsiteY8" fmla="*/ 1144068 h 2102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4315" h="2102637">
                  <a:moveTo>
                    <a:pt x="518039" y="1144068"/>
                  </a:moveTo>
                  <a:cubicBezTo>
                    <a:pt x="518039" y="799389"/>
                    <a:pt x="796326" y="520031"/>
                    <a:pt x="1139685" y="520031"/>
                  </a:cubicBezTo>
                  <a:cubicBezTo>
                    <a:pt x="1447665" y="520031"/>
                    <a:pt x="1703210" y="744849"/>
                    <a:pt x="1752487" y="1040062"/>
                  </a:cubicBezTo>
                  <a:lnTo>
                    <a:pt x="2274316" y="1040062"/>
                  </a:lnTo>
                  <a:cubicBezTo>
                    <a:pt x="2221880" y="456930"/>
                    <a:pt x="1734166" y="0"/>
                    <a:pt x="1139685" y="0"/>
                  </a:cubicBezTo>
                  <a:cubicBezTo>
                    <a:pt x="510142" y="0"/>
                    <a:pt x="0" y="512104"/>
                    <a:pt x="0" y="1144068"/>
                  </a:cubicBezTo>
                  <a:cubicBezTo>
                    <a:pt x="0" y="1545507"/>
                    <a:pt x="206268" y="1898430"/>
                    <a:pt x="518039" y="2102638"/>
                  </a:cubicBezTo>
                  <a:lnTo>
                    <a:pt x="518039" y="1144068"/>
                  </a:lnTo>
                  <a:cubicBezTo>
                    <a:pt x="518039" y="1144068"/>
                    <a:pt x="518039" y="1144068"/>
                    <a:pt x="518039" y="1144068"/>
                  </a:cubicBezTo>
                  <a:close/>
                </a:path>
              </a:pathLst>
            </a:custGeom>
            <a:solidFill>
              <a:srgbClr val="104C4D"/>
            </a:solidFill>
            <a:ln w="31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a:ea typeface="+mn-ea"/>
                <a:cs typeface="+mn-cs"/>
              </a:endParaRPr>
            </a:p>
          </p:txBody>
        </p:sp>
        <p:sp>
          <p:nvSpPr>
            <p:cNvPr id="117" name="Freeform 116">
              <a:extLst>
                <a:ext uri="{FF2B5EF4-FFF2-40B4-BE49-F238E27FC236}">
                  <a16:creationId xmlns:a16="http://schemas.microsoft.com/office/drawing/2014/main" id="{4EF75C90-9656-0C9A-103F-14D72EF516C8}"/>
                </a:ext>
              </a:extLst>
            </p:cNvPr>
            <p:cNvSpPr/>
            <p:nvPr/>
          </p:nvSpPr>
          <p:spPr>
            <a:xfrm>
              <a:off x="11420112" y="820379"/>
              <a:ext cx="292463" cy="196364"/>
            </a:xfrm>
            <a:custGeom>
              <a:avLst/>
              <a:gdLst>
                <a:gd name="connsiteX0" fmla="*/ 414431 w 1549061"/>
                <a:gd name="connsiteY0" fmla="*/ 520031 h 1040062"/>
                <a:gd name="connsiteX1" fmla="*/ 0 w 1549061"/>
                <a:gd name="connsiteY1" fmla="*/ 361168 h 1040062"/>
                <a:gd name="connsiteX2" fmla="*/ 0 w 1549061"/>
                <a:gd name="connsiteY2" fmla="*/ 961740 h 1040062"/>
                <a:gd name="connsiteX3" fmla="*/ 414431 w 1549061"/>
                <a:gd name="connsiteY3" fmla="*/ 1040062 h 1040062"/>
                <a:gd name="connsiteX4" fmla="*/ 1549062 w 1549061"/>
                <a:gd name="connsiteY4" fmla="*/ 0 h 1040062"/>
                <a:gd name="connsiteX5" fmla="*/ 1027233 w 1549061"/>
                <a:gd name="connsiteY5" fmla="*/ 0 h 1040062"/>
                <a:gd name="connsiteX6" fmla="*/ 414431 w 1549061"/>
                <a:gd name="connsiteY6" fmla="*/ 520031 h 104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9061" h="1040062">
                  <a:moveTo>
                    <a:pt x="414431" y="520031"/>
                  </a:moveTo>
                  <a:cubicBezTo>
                    <a:pt x="255229" y="520031"/>
                    <a:pt x="109925" y="459784"/>
                    <a:pt x="0" y="361168"/>
                  </a:cubicBezTo>
                  <a:lnTo>
                    <a:pt x="0" y="961740"/>
                  </a:lnTo>
                  <a:cubicBezTo>
                    <a:pt x="128562" y="1012158"/>
                    <a:pt x="268180" y="1040062"/>
                    <a:pt x="414431" y="1040062"/>
                  </a:cubicBezTo>
                  <a:cubicBezTo>
                    <a:pt x="1008912" y="1040062"/>
                    <a:pt x="1496626" y="583132"/>
                    <a:pt x="1549062" y="0"/>
                  </a:cubicBezTo>
                  <a:lnTo>
                    <a:pt x="1027233" y="0"/>
                  </a:lnTo>
                  <a:cubicBezTo>
                    <a:pt x="977956" y="295213"/>
                    <a:pt x="722411" y="520031"/>
                    <a:pt x="414431" y="520031"/>
                  </a:cubicBezTo>
                  <a:close/>
                </a:path>
              </a:pathLst>
            </a:custGeom>
            <a:solidFill>
              <a:srgbClr val="104C4D"/>
            </a:solidFill>
            <a:ln w="31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a:ea typeface="+mn-ea"/>
                <a:cs typeface="+mn-cs"/>
              </a:endParaRPr>
            </a:p>
          </p:txBody>
        </p:sp>
        <p:sp>
          <p:nvSpPr>
            <p:cNvPr id="118" name="Freeform 117">
              <a:extLst>
                <a:ext uri="{FF2B5EF4-FFF2-40B4-BE49-F238E27FC236}">
                  <a16:creationId xmlns:a16="http://schemas.microsoft.com/office/drawing/2014/main" id="{2D03CD73-33E4-6201-12EA-26A6C6E220AE}"/>
                </a:ext>
              </a:extLst>
            </p:cNvPr>
            <p:cNvSpPr/>
            <p:nvPr/>
          </p:nvSpPr>
          <p:spPr>
            <a:xfrm>
              <a:off x="11420112" y="722197"/>
              <a:ext cx="156489" cy="157091"/>
            </a:xfrm>
            <a:custGeom>
              <a:avLst/>
              <a:gdLst>
                <a:gd name="connsiteX0" fmla="*/ 828862 w 828861"/>
                <a:gd name="connsiteY0" fmla="*/ 416025 h 832049"/>
                <a:gd name="connsiteX1" fmla="*/ 414431 w 828861"/>
                <a:gd name="connsiteY1" fmla="*/ 832050 h 832049"/>
                <a:gd name="connsiteX2" fmla="*/ 0 w 828861"/>
                <a:gd name="connsiteY2" fmla="*/ 416025 h 832049"/>
                <a:gd name="connsiteX3" fmla="*/ 414431 w 828861"/>
                <a:gd name="connsiteY3" fmla="*/ 0 h 832049"/>
                <a:gd name="connsiteX4" fmla="*/ 828862 w 828861"/>
                <a:gd name="connsiteY4" fmla="*/ 416025 h 832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861" h="832049">
                  <a:moveTo>
                    <a:pt x="828862" y="416025"/>
                  </a:moveTo>
                  <a:cubicBezTo>
                    <a:pt x="828862" y="645789"/>
                    <a:pt x="643315" y="832050"/>
                    <a:pt x="414431" y="832050"/>
                  </a:cubicBezTo>
                  <a:cubicBezTo>
                    <a:pt x="185547" y="832050"/>
                    <a:pt x="0" y="645789"/>
                    <a:pt x="0" y="416025"/>
                  </a:cubicBezTo>
                  <a:cubicBezTo>
                    <a:pt x="0" y="186261"/>
                    <a:pt x="185547" y="0"/>
                    <a:pt x="414431" y="0"/>
                  </a:cubicBezTo>
                  <a:cubicBezTo>
                    <a:pt x="643315" y="0"/>
                    <a:pt x="828862" y="186261"/>
                    <a:pt x="828862" y="416025"/>
                  </a:cubicBezTo>
                  <a:close/>
                </a:path>
              </a:pathLst>
            </a:custGeom>
            <a:solidFill>
              <a:srgbClr val="F07F29"/>
            </a:solidFill>
            <a:ln w="31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a:ea typeface="+mn-ea"/>
                <a:cs typeface="+mn-cs"/>
              </a:endParaRPr>
            </a:p>
          </p:txBody>
        </p:sp>
      </p:grpSp>
      <p:sp>
        <p:nvSpPr>
          <p:cNvPr id="111" name="TextBox 110">
            <a:extLst>
              <a:ext uri="{FF2B5EF4-FFF2-40B4-BE49-F238E27FC236}">
                <a16:creationId xmlns:a16="http://schemas.microsoft.com/office/drawing/2014/main" id="{0BF72320-62C3-2672-7859-2E84CB3701F7}"/>
              </a:ext>
            </a:extLst>
          </p:cNvPr>
          <p:cNvSpPr txBox="1"/>
          <p:nvPr/>
        </p:nvSpPr>
        <p:spPr>
          <a:xfrm>
            <a:off x="930342" y="4376379"/>
            <a:ext cx="3953917" cy="748154"/>
          </a:xfrm>
          <a:prstGeom prst="rect">
            <a:avLst/>
          </a:prstGeom>
          <a:noFill/>
        </p:spPr>
        <p:txBody>
          <a:bodyPr wrap="square" lIns="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1" i="0" u="none" strike="noStrike" kern="1200" cap="none" spc="-40" normalizeH="0" baseline="0" noProof="0" dirty="0">
                <a:ln w="3175">
                  <a:noFill/>
                </a:ln>
                <a:solidFill>
                  <a:srgbClr val="F46E0A"/>
                </a:solidFill>
                <a:effectLst/>
                <a:uLnTx/>
                <a:uFillTx/>
                <a:latin typeface="Montserrat"/>
                <a:ea typeface="Roboto" panose="02000000000000000000" pitchFamily="2" charset="0"/>
                <a:cs typeface="+mn-cs"/>
              </a:rPr>
              <a:t>Bulkiest + most-inefficient </a:t>
            </a:r>
            <a:r>
              <a:rPr kumimoji="0" lang="en-US" sz="2000" b="1" i="0" u="none" strike="noStrike" kern="1200" cap="none" spc="-40" normalizeH="0" baseline="0" noProof="0" dirty="0">
                <a:ln w="3175">
                  <a:noFill/>
                </a:ln>
                <a:solidFill>
                  <a:srgbClr val="000000"/>
                </a:solidFill>
                <a:effectLst/>
                <a:uLnTx/>
                <a:uFillTx/>
                <a:latin typeface="Montserrat"/>
                <a:ea typeface="Roboto" panose="02000000000000000000" pitchFamily="2" charset="0"/>
                <a:cs typeface="+mn-cs"/>
              </a:rPr>
              <a:t>parts of the drive chain.</a:t>
            </a:r>
          </a:p>
        </p:txBody>
      </p:sp>
      <p:grpSp>
        <p:nvGrpSpPr>
          <p:cNvPr id="122" name="Group 121">
            <a:extLst>
              <a:ext uri="{FF2B5EF4-FFF2-40B4-BE49-F238E27FC236}">
                <a16:creationId xmlns:a16="http://schemas.microsoft.com/office/drawing/2014/main" id="{10B8C5FF-5192-5F68-8EA2-A1C7C17F8AD8}"/>
              </a:ext>
            </a:extLst>
          </p:cNvPr>
          <p:cNvGrpSpPr/>
          <p:nvPr/>
        </p:nvGrpSpPr>
        <p:grpSpPr>
          <a:xfrm>
            <a:off x="5026903" y="5116410"/>
            <a:ext cx="2180117" cy="523220"/>
            <a:chOff x="3552857" y="4601622"/>
            <a:chExt cx="2180117" cy="523220"/>
          </a:xfrm>
        </p:grpSpPr>
        <p:sp>
          <p:nvSpPr>
            <p:cNvPr id="123" name="TextBox 122">
              <a:extLst>
                <a:ext uri="{FF2B5EF4-FFF2-40B4-BE49-F238E27FC236}">
                  <a16:creationId xmlns:a16="http://schemas.microsoft.com/office/drawing/2014/main" id="{5CAB3365-7850-AF5A-FACE-14949568A428}"/>
                </a:ext>
              </a:extLst>
            </p:cNvPr>
            <p:cNvSpPr txBox="1"/>
            <p:nvPr/>
          </p:nvSpPr>
          <p:spPr>
            <a:xfrm>
              <a:off x="4277921" y="4601622"/>
              <a:ext cx="1455053" cy="52322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6E0A"/>
                  </a:solidFill>
                  <a:effectLst/>
                  <a:uLnTx/>
                  <a:uFillTx/>
                  <a:latin typeface="Montserrat" pitchFamily="2" charset="77"/>
                  <a:ea typeface="+mn-ea"/>
                  <a:cs typeface="+mn-cs"/>
                </a:rPr>
                <a:t>POWER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6E0A"/>
                  </a:solidFill>
                  <a:effectLst/>
                  <a:uLnTx/>
                  <a:uFillTx/>
                  <a:latin typeface="Montserrat" pitchFamily="2" charset="77"/>
                  <a:ea typeface="+mn-ea"/>
                  <a:cs typeface="+mn-cs"/>
                </a:rPr>
                <a:t>ELECTRONICS</a:t>
              </a:r>
              <a:endParaRPr kumimoji="0" lang="en-UA" sz="1400" b="1" i="0" u="none" strike="noStrike" kern="1200" cap="none" spc="0" normalizeH="0" baseline="0" noProof="0" dirty="0">
                <a:ln>
                  <a:noFill/>
                </a:ln>
                <a:solidFill>
                  <a:srgbClr val="F46E0A"/>
                </a:solidFill>
                <a:effectLst/>
                <a:uLnTx/>
                <a:uFillTx/>
                <a:latin typeface="Montserrat"/>
                <a:ea typeface="+mn-ea"/>
                <a:cs typeface="+mn-cs"/>
              </a:endParaRPr>
            </a:p>
          </p:txBody>
        </p:sp>
        <p:grpSp>
          <p:nvGrpSpPr>
            <p:cNvPr id="124" name="Group 123">
              <a:extLst>
                <a:ext uri="{FF2B5EF4-FFF2-40B4-BE49-F238E27FC236}">
                  <a16:creationId xmlns:a16="http://schemas.microsoft.com/office/drawing/2014/main" id="{DF33C11D-D14A-1146-56D1-F82720356CDB}"/>
                </a:ext>
              </a:extLst>
            </p:cNvPr>
            <p:cNvGrpSpPr/>
            <p:nvPr/>
          </p:nvGrpSpPr>
          <p:grpSpPr>
            <a:xfrm>
              <a:off x="3552857" y="4638670"/>
              <a:ext cx="486580" cy="381138"/>
              <a:chOff x="2713524" y="4415862"/>
              <a:chExt cx="496803" cy="389145"/>
            </a:xfrm>
          </p:grpSpPr>
          <p:sp>
            <p:nvSpPr>
              <p:cNvPr id="125" name="Graphic 148">
                <a:extLst>
                  <a:ext uri="{FF2B5EF4-FFF2-40B4-BE49-F238E27FC236}">
                    <a16:creationId xmlns:a16="http://schemas.microsoft.com/office/drawing/2014/main" id="{BE4246CB-87B2-8D8E-958C-838FDC343B96}"/>
                  </a:ext>
                </a:extLst>
              </p:cNvPr>
              <p:cNvSpPr/>
              <p:nvPr/>
            </p:nvSpPr>
            <p:spPr>
              <a:xfrm>
                <a:off x="2762652" y="4415862"/>
                <a:ext cx="447675" cy="348614"/>
              </a:xfrm>
              <a:custGeom>
                <a:avLst/>
                <a:gdLst>
                  <a:gd name="connsiteX0" fmla="*/ 444818 w 447675"/>
                  <a:gd name="connsiteY0" fmla="*/ 56198 h 348614"/>
                  <a:gd name="connsiteX1" fmla="*/ 422910 w 447675"/>
                  <a:gd name="connsiteY1" fmla="*/ 56198 h 348614"/>
                  <a:gd name="connsiteX2" fmla="*/ 420053 w 447675"/>
                  <a:gd name="connsiteY2" fmla="*/ 53340 h 348614"/>
                  <a:gd name="connsiteX3" fmla="*/ 420053 w 447675"/>
                  <a:gd name="connsiteY3" fmla="*/ 10478 h 348614"/>
                  <a:gd name="connsiteX4" fmla="*/ 409575 w 447675"/>
                  <a:gd name="connsiteY4" fmla="*/ 0 h 348614"/>
                  <a:gd name="connsiteX5" fmla="*/ 386715 w 447675"/>
                  <a:gd name="connsiteY5" fmla="*/ 0 h 348614"/>
                  <a:gd name="connsiteX6" fmla="*/ 376238 w 447675"/>
                  <a:gd name="connsiteY6" fmla="*/ 10478 h 348614"/>
                  <a:gd name="connsiteX7" fmla="*/ 376238 w 447675"/>
                  <a:gd name="connsiteY7" fmla="*/ 52388 h 348614"/>
                  <a:gd name="connsiteX8" fmla="*/ 373380 w 447675"/>
                  <a:gd name="connsiteY8" fmla="*/ 55245 h 348614"/>
                  <a:gd name="connsiteX9" fmla="*/ 343853 w 447675"/>
                  <a:gd name="connsiteY9" fmla="*/ 55245 h 348614"/>
                  <a:gd name="connsiteX10" fmla="*/ 340995 w 447675"/>
                  <a:gd name="connsiteY10" fmla="*/ 52388 h 348614"/>
                  <a:gd name="connsiteX11" fmla="*/ 340995 w 447675"/>
                  <a:gd name="connsiteY11" fmla="*/ 29528 h 348614"/>
                  <a:gd name="connsiteX12" fmla="*/ 338138 w 447675"/>
                  <a:gd name="connsiteY12" fmla="*/ 26670 h 348614"/>
                  <a:gd name="connsiteX13" fmla="*/ 282893 w 447675"/>
                  <a:gd name="connsiteY13" fmla="*/ 26670 h 348614"/>
                  <a:gd name="connsiteX14" fmla="*/ 280035 w 447675"/>
                  <a:gd name="connsiteY14" fmla="*/ 29528 h 348614"/>
                  <a:gd name="connsiteX15" fmla="*/ 280035 w 447675"/>
                  <a:gd name="connsiteY15" fmla="*/ 52388 h 348614"/>
                  <a:gd name="connsiteX16" fmla="*/ 277178 w 447675"/>
                  <a:gd name="connsiteY16" fmla="*/ 55245 h 348614"/>
                  <a:gd name="connsiteX17" fmla="*/ 256223 w 447675"/>
                  <a:gd name="connsiteY17" fmla="*/ 55245 h 348614"/>
                  <a:gd name="connsiteX18" fmla="*/ 253365 w 447675"/>
                  <a:gd name="connsiteY18" fmla="*/ 52388 h 348614"/>
                  <a:gd name="connsiteX19" fmla="*/ 253365 w 447675"/>
                  <a:gd name="connsiteY19" fmla="*/ 29528 h 348614"/>
                  <a:gd name="connsiteX20" fmla="*/ 250508 w 447675"/>
                  <a:gd name="connsiteY20" fmla="*/ 26670 h 348614"/>
                  <a:gd name="connsiteX21" fmla="*/ 195263 w 447675"/>
                  <a:gd name="connsiteY21" fmla="*/ 26670 h 348614"/>
                  <a:gd name="connsiteX22" fmla="*/ 192405 w 447675"/>
                  <a:gd name="connsiteY22" fmla="*/ 29528 h 348614"/>
                  <a:gd name="connsiteX23" fmla="*/ 192405 w 447675"/>
                  <a:gd name="connsiteY23" fmla="*/ 52388 h 348614"/>
                  <a:gd name="connsiteX24" fmla="*/ 189548 w 447675"/>
                  <a:gd name="connsiteY24" fmla="*/ 55245 h 348614"/>
                  <a:gd name="connsiteX25" fmla="*/ 168593 w 447675"/>
                  <a:gd name="connsiteY25" fmla="*/ 55245 h 348614"/>
                  <a:gd name="connsiteX26" fmla="*/ 165735 w 447675"/>
                  <a:gd name="connsiteY26" fmla="*/ 52388 h 348614"/>
                  <a:gd name="connsiteX27" fmla="*/ 165735 w 447675"/>
                  <a:gd name="connsiteY27" fmla="*/ 29528 h 348614"/>
                  <a:gd name="connsiteX28" fmla="*/ 162878 w 447675"/>
                  <a:gd name="connsiteY28" fmla="*/ 26670 h 348614"/>
                  <a:gd name="connsiteX29" fmla="*/ 107633 w 447675"/>
                  <a:gd name="connsiteY29" fmla="*/ 26670 h 348614"/>
                  <a:gd name="connsiteX30" fmla="*/ 104775 w 447675"/>
                  <a:gd name="connsiteY30" fmla="*/ 29528 h 348614"/>
                  <a:gd name="connsiteX31" fmla="*/ 104775 w 447675"/>
                  <a:gd name="connsiteY31" fmla="*/ 52388 h 348614"/>
                  <a:gd name="connsiteX32" fmla="*/ 101918 w 447675"/>
                  <a:gd name="connsiteY32" fmla="*/ 55245 h 348614"/>
                  <a:gd name="connsiteX33" fmla="*/ 73343 w 447675"/>
                  <a:gd name="connsiteY33" fmla="*/ 55245 h 348614"/>
                  <a:gd name="connsiteX34" fmla="*/ 70485 w 447675"/>
                  <a:gd name="connsiteY34" fmla="*/ 52388 h 348614"/>
                  <a:gd name="connsiteX35" fmla="*/ 70485 w 447675"/>
                  <a:gd name="connsiteY35" fmla="*/ 11430 h 348614"/>
                  <a:gd name="connsiteX36" fmla="*/ 59055 w 447675"/>
                  <a:gd name="connsiteY36" fmla="*/ 0 h 348614"/>
                  <a:gd name="connsiteX37" fmla="*/ 39053 w 447675"/>
                  <a:gd name="connsiteY37" fmla="*/ 0 h 348614"/>
                  <a:gd name="connsiteX38" fmla="*/ 27623 w 447675"/>
                  <a:gd name="connsiteY38" fmla="*/ 11430 h 348614"/>
                  <a:gd name="connsiteX39" fmla="*/ 27623 w 447675"/>
                  <a:gd name="connsiteY39" fmla="*/ 52388 h 348614"/>
                  <a:gd name="connsiteX40" fmla="*/ 24765 w 447675"/>
                  <a:gd name="connsiteY40" fmla="*/ 55245 h 348614"/>
                  <a:gd name="connsiteX41" fmla="*/ 2858 w 447675"/>
                  <a:gd name="connsiteY41" fmla="*/ 55245 h 348614"/>
                  <a:gd name="connsiteX42" fmla="*/ 0 w 447675"/>
                  <a:gd name="connsiteY42" fmla="*/ 58103 h 348614"/>
                  <a:gd name="connsiteX43" fmla="*/ 0 w 447675"/>
                  <a:gd name="connsiteY43" fmla="*/ 345758 h 348614"/>
                  <a:gd name="connsiteX44" fmla="*/ 2858 w 447675"/>
                  <a:gd name="connsiteY44" fmla="*/ 348615 h 348614"/>
                  <a:gd name="connsiteX45" fmla="*/ 444818 w 447675"/>
                  <a:gd name="connsiteY45" fmla="*/ 348615 h 348614"/>
                  <a:gd name="connsiteX46" fmla="*/ 447675 w 447675"/>
                  <a:gd name="connsiteY46" fmla="*/ 345758 h 348614"/>
                  <a:gd name="connsiteX47" fmla="*/ 447675 w 447675"/>
                  <a:gd name="connsiteY47" fmla="*/ 58103 h 348614"/>
                  <a:gd name="connsiteX48" fmla="*/ 444818 w 447675"/>
                  <a:gd name="connsiteY48" fmla="*/ 56198 h 348614"/>
                  <a:gd name="connsiteX49" fmla="*/ 124778 w 447675"/>
                  <a:gd name="connsiteY49" fmla="*/ 167640 h 348614"/>
                  <a:gd name="connsiteX50" fmla="*/ 48578 w 447675"/>
                  <a:gd name="connsiteY50" fmla="*/ 167640 h 348614"/>
                  <a:gd name="connsiteX51" fmla="*/ 34290 w 447675"/>
                  <a:gd name="connsiteY51" fmla="*/ 153353 h 348614"/>
                  <a:gd name="connsiteX52" fmla="*/ 48578 w 447675"/>
                  <a:gd name="connsiteY52" fmla="*/ 139065 h 348614"/>
                  <a:gd name="connsiteX53" fmla="*/ 124778 w 447675"/>
                  <a:gd name="connsiteY53" fmla="*/ 139065 h 348614"/>
                  <a:gd name="connsiteX54" fmla="*/ 139065 w 447675"/>
                  <a:gd name="connsiteY54" fmla="*/ 153353 h 348614"/>
                  <a:gd name="connsiteX55" fmla="*/ 124778 w 447675"/>
                  <a:gd name="connsiteY55" fmla="*/ 167640 h 348614"/>
                  <a:gd name="connsiteX56" fmla="*/ 400050 w 447675"/>
                  <a:gd name="connsiteY56" fmla="*/ 167640 h 348614"/>
                  <a:gd name="connsiteX57" fmla="*/ 376238 w 447675"/>
                  <a:gd name="connsiteY57" fmla="*/ 167640 h 348614"/>
                  <a:gd name="connsiteX58" fmla="*/ 376238 w 447675"/>
                  <a:gd name="connsiteY58" fmla="*/ 191453 h 348614"/>
                  <a:gd name="connsiteX59" fmla="*/ 361950 w 447675"/>
                  <a:gd name="connsiteY59" fmla="*/ 205740 h 348614"/>
                  <a:gd name="connsiteX60" fmla="*/ 347663 w 447675"/>
                  <a:gd name="connsiteY60" fmla="*/ 191453 h 348614"/>
                  <a:gd name="connsiteX61" fmla="*/ 347663 w 447675"/>
                  <a:gd name="connsiteY61" fmla="*/ 167640 h 348614"/>
                  <a:gd name="connsiteX62" fmla="*/ 323850 w 447675"/>
                  <a:gd name="connsiteY62" fmla="*/ 167640 h 348614"/>
                  <a:gd name="connsiteX63" fmla="*/ 309563 w 447675"/>
                  <a:gd name="connsiteY63" fmla="*/ 153353 h 348614"/>
                  <a:gd name="connsiteX64" fmla="*/ 323850 w 447675"/>
                  <a:gd name="connsiteY64" fmla="*/ 139065 h 348614"/>
                  <a:gd name="connsiteX65" fmla="*/ 347663 w 447675"/>
                  <a:gd name="connsiteY65" fmla="*/ 139065 h 348614"/>
                  <a:gd name="connsiteX66" fmla="*/ 347663 w 447675"/>
                  <a:gd name="connsiteY66" fmla="*/ 115252 h 348614"/>
                  <a:gd name="connsiteX67" fmla="*/ 361950 w 447675"/>
                  <a:gd name="connsiteY67" fmla="*/ 100965 h 348614"/>
                  <a:gd name="connsiteX68" fmla="*/ 376238 w 447675"/>
                  <a:gd name="connsiteY68" fmla="*/ 115252 h 348614"/>
                  <a:gd name="connsiteX69" fmla="*/ 376238 w 447675"/>
                  <a:gd name="connsiteY69" fmla="*/ 139065 h 348614"/>
                  <a:gd name="connsiteX70" fmla="*/ 400050 w 447675"/>
                  <a:gd name="connsiteY70" fmla="*/ 139065 h 348614"/>
                  <a:gd name="connsiteX71" fmla="*/ 414338 w 447675"/>
                  <a:gd name="connsiteY71" fmla="*/ 153353 h 348614"/>
                  <a:gd name="connsiteX72" fmla="*/ 400050 w 447675"/>
                  <a:gd name="connsiteY72" fmla="*/ 167640 h 34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47675" h="348614">
                    <a:moveTo>
                      <a:pt x="444818" y="56198"/>
                    </a:moveTo>
                    <a:lnTo>
                      <a:pt x="422910" y="56198"/>
                    </a:lnTo>
                    <a:cubicBezTo>
                      <a:pt x="421005" y="56198"/>
                      <a:pt x="420053" y="55245"/>
                      <a:pt x="420053" y="53340"/>
                    </a:cubicBezTo>
                    <a:lnTo>
                      <a:pt x="420053" y="10478"/>
                    </a:lnTo>
                    <a:cubicBezTo>
                      <a:pt x="420053" y="4763"/>
                      <a:pt x="415290" y="0"/>
                      <a:pt x="409575" y="0"/>
                    </a:cubicBezTo>
                    <a:lnTo>
                      <a:pt x="386715" y="0"/>
                    </a:lnTo>
                    <a:cubicBezTo>
                      <a:pt x="381000" y="0"/>
                      <a:pt x="376238" y="4763"/>
                      <a:pt x="376238" y="10478"/>
                    </a:cubicBezTo>
                    <a:lnTo>
                      <a:pt x="376238" y="52388"/>
                    </a:lnTo>
                    <a:cubicBezTo>
                      <a:pt x="376238" y="54293"/>
                      <a:pt x="375285" y="55245"/>
                      <a:pt x="373380" y="55245"/>
                    </a:cubicBezTo>
                    <a:lnTo>
                      <a:pt x="343853" y="55245"/>
                    </a:lnTo>
                    <a:cubicBezTo>
                      <a:pt x="341948" y="55245"/>
                      <a:pt x="340995" y="54293"/>
                      <a:pt x="340995" y="52388"/>
                    </a:cubicBezTo>
                    <a:lnTo>
                      <a:pt x="340995" y="29528"/>
                    </a:lnTo>
                    <a:cubicBezTo>
                      <a:pt x="340995" y="27623"/>
                      <a:pt x="340043" y="26670"/>
                      <a:pt x="338138" y="26670"/>
                    </a:cubicBezTo>
                    <a:lnTo>
                      <a:pt x="282893" y="26670"/>
                    </a:lnTo>
                    <a:cubicBezTo>
                      <a:pt x="280988" y="26670"/>
                      <a:pt x="280035" y="27623"/>
                      <a:pt x="280035" y="29528"/>
                    </a:cubicBezTo>
                    <a:lnTo>
                      <a:pt x="280035" y="52388"/>
                    </a:lnTo>
                    <a:cubicBezTo>
                      <a:pt x="280035" y="54293"/>
                      <a:pt x="279083" y="55245"/>
                      <a:pt x="277178" y="55245"/>
                    </a:cubicBezTo>
                    <a:lnTo>
                      <a:pt x="256223" y="55245"/>
                    </a:lnTo>
                    <a:cubicBezTo>
                      <a:pt x="254318" y="55245"/>
                      <a:pt x="253365" y="54293"/>
                      <a:pt x="253365" y="52388"/>
                    </a:cubicBezTo>
                    <a:lnTo>
                      <a:pt x="253365" y="29528"/>
                    </a:lnTo>
                    <a:cubicBezTo>
                      <a:pt x="253365" y="27623"/>
                      <a:pt x="252413" y="26670"/>
                      <a:pt x="250508" y="26670"/>
                    </a:cubicBezTo>
                    <a:lnTo>
                      <a:pt x="195263" y="26670"/>
                    </a:lnTo>
                    <a:cubicBezTo>
                      <a:pt x="193358" y="26670"/>
                      <a:pt x="192405" y="27623"/>
                      <a:pt x="192405" y="29528"/>
                    </a:cubicBezTo>
                    <a:lnTo>
                      <a:pt x="192405" y="52388"/>
                    </a:lnTo>
                    <a:cubicBezTo>
                      <a:pt x="192405" y="54293"/>
                      <a:pt x="191453" y="55245"/>
                      <a:pt x="189548" y="55245"/>
                    </a:cubicBezTo>
                    <a:lnTo>
                      <a:pt x="168593" y="55245"/>
                    </a:lnTo>
                    <a:cubicBezTo>
                      <a:pt x="166688" y="55245"/>
                      <a:pt x="165735" y="54293"/>
                      <a:pt x="165735" y="52388"/>
                    </a:cubicBezTo>
                    <a:lnTo>
                      <a:pt x="165735" y="29528"/>
                    </a:lnTo>
                    <a:cubicBezTo>
                      <a:pt x="165735" y="27623"/>
                      <a:pt x="164783" y="26670"/>
                      <a:pt x="162878" y="26670"/>
                    </a:cubicBezTo>
                    <a:lnTo>
                      <a:pt x="107633" y="26670"/>
                    </a:lnTo>
                    <a:cubicBezTo>
                      <a:pt x="105728" y="26670"/>
                      <a:pt x="104775" y="27623"/>
                      <a:pt x="104775" y="29528"/>
                    </a:cubicBezTo>
                    <a:lnTo>
                      <a:pt x="104775" y="52388"/>
                    </a:lnTo>
                    <a:cubicBezTo>
                      <a:pt x="104775" y="54293"/>
                      <a:pt x="103823" y="55245"/>
                      <a:pt x="101918" y="55245"/>
                    </a:cubicBezTo>
                    <a:lnTo>
                      <a:pt x="73343" y="55245"/>
                    </a:lnTo>
                    <a:cubicBezTo>
                      <a:pt x="71438" y="55245"/>
                      <a:pt x="70485" y="54293"/>
                      <a:pt x="70485" y="52388"/>
                    </a:cubicBezTo>
                    <a:lnTo>
                      <a:pt x="70485" y="11430"/>
                    </a:lnTo>
                    <a:cubicBezTo>
                      <a:pt x="70485" y="4763"/>
                      <a:pt x="65723" y="0"/>
                      <a:pt x="59055" y="0"/>
                    </a:cubicBezTo>
                    <a:lnTo>
                      <a:pt x="39053" y="0"/>
                    </a:lnTo>
                    <a:cubicBezTo>
                      <a:pt x="32385" y="0"/>
                      <a:pt x="27623" y="4763"/>
                      <a:pt x="27623" y="11430"/>
                    </a:cubicBezTo>
                    <a:lnTo>
                      <a:pt x="27623" y="52388"/>
                    </a:lnTo>
                    <a:cubicBezTo>
                      <a:pt x="27623" y="54293"/>
                      <a:pt x="26670" y="55245"/>
                      <a:pt x="24765" y="55245"/>
                    </a:cubicBezTo>
                    <a:lnTo>
                      <a:pt x="2858" y="55245"/>
                    </a:lnTo>
                    <a:cubicBezTo>
                      <a:pt x="953" y="55245"/>
                      <a:pt x="0" y="56198"/>
                      <a:pt x="0" y="58103"/>
                    </a:cubicBezTo>
                    <a:lnTo>
                      <a:pt x="0" y="345758"/>
                    </a:lnTo>
                    <a:cubicBezTo>
                      <a:pt x="0" y="347663"/>
                      <a:pt x="953" y="348615"/>
                      <a:pt x="2858" y="348615"/>
                    </a:cubicBezTo>
                    <a:lnTo>
                      <a:pt x="444818" y="348615"/>
                    </a:lnTo>
                    <a:cubicBezTo>
                      <a:pt x="446723" y="348615"/>
                      <a:pt x="447675" y="347663"/>
                      <a:pt x="447675" y="345758"/>
                    </a:cubicBezTo>
                    <a:lnTo>
                      <a:pt x="447675" y="58103"/>
                    </a:lnTo>
                    <a:cubicBezTo>
                      <a:pt x="447675" y="57150"/>
                      <a:pt x="446723" y="56198"/>
                      <a:pt x="444818" y="56198"/>
                    </a:cubicBezTo>
                    <a:close/>
                    <a:moveTo>
                      <a:pt x="124778" y="167640"/>
                    </a:moveTo>
                    <a:lnTo>
                      <a:pt x="48578" y="167640"/>
                    </a:lnTo>
                    <a:cubicBezTo>
                      <a:pt x="40958" y="167640"/>
                      <a:pt x="34290" y="160973"/>
                      <a:pt x="34290" y="153353"/>
                    </a:cubicBezTo>
                    <a:cubicBezTo>
                      <a:pt x="34290" y="145733"/>
                      <a:pt x="40958" y="139065"/>
                      <a:pt x="48578" y="139065"/>
                    </a:cubicBezTo>
                    <a:lnTo>
                      <a:pt x="124778" y="139065"/>
                    </a:lnTo>
                    <a:cubicBezTo>
                      <a:pt x="132398" y="139065"/>
                      <a:pt x="139065" y="145733"/>
                      <a:pt x="139065" y="153353"/>
                    </a:cubicBezTo>
                    <a:cubicBezTo>
                      <a:pt x="139065" y="160973"/>
                      <a:pt x="132398" y="167640"/>
                      <a:pt x="124778" y="167640"/>
                    </a:cubicBezTo>
                    <a:close/>
                    <a:moveTo>
                      <a:pt x="400050" y="167640"/>
                    </a:moveTo>
                    <a:lnTo>
                      <a:pt x="376238" y="167640"/>
                    </a:lnTo>
                    <a:lnTo>
                      <a:pt x="376238" y="191453"/>
                    </a:lnTo>
                    <a:cubicBezTo>
                      <a:pt x="376238" y="199073"/>
                      <a:pt x="369570" y="205740"/>
                      <a:pt x="361950" y="205740"/>
                    </a:cubicBezTo>
                    <a:cubicBezTo>
                      <a:pt x="354330" y="205740"/>
                      <a:pt x="347663" y="199073"/>
                      <a:pt x="347663" y="191453"/>
                    </a:cubicBezTo>
                    <a:lnTo>
                      <a:pt x="347663" y="167640"/>
                    </a:lnTo>
                    <a:lnTo>
                      <a:pt x="323850" y="167640"/>
                    </a:lnTo>
                    <a:cubicBezTo>
                      <a:pt x="316230" y="167640"/>
                      <a:pt x="309563" y="160973"/>
                      <a:pt x="309563" y="153353"/>
                    </a:cubicBezTo>
                    <a:cubicBezTo>
                      <a:pt x="309563" y="145733"/>
                      <a:pt x="316230" y="139065"/>
                      <a:pt x="323850" y="139065"/>
                    </a:cubicBezTo>
                    <a:lnTo>
                      <a:pt x="347663" y="139065"/>
                    </a:lnTo>
                    <a:lnTo>
                      <a:pt x="347663" y="115252"/>
                    </a:lnTo>
                    <a:cubicBezTo>
                      <a:pt x="347663" y="107633"/>
                      <a:pt x="354330" y="100965"/>
                      <a:pt x="361950" y="100965"/>
                    </a:cubicBezTo>
                    <a:cubicBezTo>
                      <a:pt x="369570" y="100965"/>
                      <a:pt x="376238" y="107633"/>
                      <a:pt x="376238" y="115252"/>
                    </a:cubicBezTo>
                    <a:lnTo>
                      <a:pt x="376238" y="139065"/>
                    </a:lnTo>
                    <a:lnTo>
                      <a:pt x="400050" y="139065"/>
                    </a:lnTo>
                    <a:cubicBezTo>
                      <a:pt x="407670" y="139065"/>
                      <a:pt x="414338" y="145733"/>
                      <a:pt x="414338" y="153353"/>
                    </a:cubicBezTo>
                    <a:cubicBezTo>
                      <a:pt x="414338" y="160973"/>
                      <a:pt x="407670" y="167640"/>
                      <a:pt x="400050" y="167640"/>
                    </a:cubicBezTo>
                    <a:close/>
                  </a:path>
                </a:pathLst>
              </a:custGeom>
              <a:solidFill>
                <a:schemeClr val="accent6">
                  <a:lumMod val="25000"/>
                  <a:lumOff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Montserrat"/>
                  <a:ea typeface="+mn-ea"/>
                  <a:cs typeface="+mn-cs"/>
                </a:endParaRPr>
              </a:p>
            </p:txBody>
          </p:sp>
          <p:sp>
            <p:nvSpPr>
              <p:cNvPr id="141" name="Graphic 148">
                <a:extLst>
                  <a:ext uri="{FF2B5EF4-FFF2-40B4-BE49-F238E27FC236}">
                    <a16:creationId xmlns:a16="http://schemas.microsoft.com/office/drawing/2014/main" id="{0866D671-5D5D-DF3C-43AF-8DFDCADDFA5A}"/>
                  </a:ext>
                </a:extLst>
              </p:cNvPr>
              <p:cNvSpPr/>
              <p:nvPr/>
            </p:nvSpPr>
            <p:spPr>
              <a:xfrm>
                <a:off x="2713524" y="4456393"/>
                <a:ext cx="447675" cy="348614"/>
              </a:xfrm>
              <a:custGeom>
                <a:avLst/>
                <a:gdLst>
                  <a:gd name="connsiteX0" fmla="*/ 444818 w 447675"/>
                  <a:gd name="connsiteY0" fmla="*/ 56198 h 348614"/>
                  <a:gd name="connsiteX1" fmla="*/ 422910 w 447675"/>
                  <a:gd name="connsiteY1" fmla="*/ 56198 h 348614"/>
                  <a:gd name="connsiteX2" fmla="*/ 420053 w 447675"/>
                  <a:gd name="connsiteY2" fmla="*/ 53340 h 348614"/>
                  <a:gd name="connsiteX3" fmla="*/ 420053 w 447675"/>
                  <a:gd name="connsiteY3" fmla="*/ 10478 h 348614"/>
                  <a:gd name="connsiteX4" fmla="*/ 409575 w 447675"/>
                  <a:gd name="connsiteY4" fmla="*/ 0 h 348614"/>
                  <a:gd name="connsiteX5" fmla="*/ 386715 w 447675"/>
                  <a:gd name="connsiteY5" fmla="*/ 0 h 348614"/>
                  <a:gd name="connsiteX6" fmla="*/ 376238 w 447675"/>
                  <a:gd name="connsiteY6" fmla="*/ 10478 h 348614"/>
                  <a:gd name="connsiteX7" fmla="*/ 376238 w 447675"/>
                  <a:gd name="connsiteY7" fmla="*/ 52388 h 348614"/>
                  <a:gd name="connsiteX8" fmla="*/ 373380 w 447675"/>
                  <a:gd name="connsiteY8" fmla="*/ 55245 h 348614"/>
                  <a:gd name="connsiteX9" fmla="*/ 343853 w 447675"/>
                  <a:gd name="connsiteY9" fmla="*/ 55245 h 348614"/>
                  <a:gd name="connsiteX10" fmla="*/ 340995 w 447675"/>
                  <a:gd name="connsiteY10" fmla="*/ 52388 h 348614"/>
                  <a:gd name="connsiteX11" fmla="*/ 340995 w 447675"/>
                  <a:gd name="connsiteY11" fmla="*/ 29528 h 348614"/>
                  <a:gd name="connsiteX12" fmla="*/ 338138 w 447675"/>
                  <a:gd name="connsiteY12" fmla="*/ 26670 h 348614"/>
                  <a:gd name="connsiteX13" fmla="*/ 282893 w 447675"/>
                  <a:gd name="connsiteY13" fmla="*/ 26670 h 348614"/>
                  <a:gd name="connsiteX14" fmla="*/ 280035 w 447675"/>
                  <a:gd name="connsiteY14" fmla="*/ 29528 h 348614"/>
                  <a:gd name="connsiteX15" fmla="*/ 280035 w 447675"/>
                  <a:gd name="connsiteY15" fmla="*/ 52388 h 348614"/>
                  <a:gd name="connsiteX16" fmla="*/ 277178 w 447675"/>
                  <a:gd name="connsiteY16" fmla="*/ 55245 h 348614"/>
                  <a:gd name="connsiteX17" fmla="*/ 256223 w 447675"/>
                  <a:gd name="connsiteY17" fmla="*/ 55245 h 348614"/>
                  <a:gd name="connsiteX18" fmla="*/ 253365 w 447675"/>
                  <a:gd name="connsiteY18" fmla="*/ 52388 h 348614"/>
                  <a:gd name="connsiteX19" fmla="*/ 253365 w 447675"/>
                  <a:gd name="connsiteY19" fmla="*/ 29528 h 348614"/>
                  <a:gd name="connsiteX20" fmla="*/ 250508 w 447675"/>
                  <a:gd name="connsiteY20" fmla="*/ 26670 h 348614"/>
                  <a:gd name="connsiteX21" fmla="*/ 195263 w 447675"/>
                  <a:gd name="connsiteY21" fmla="*/ 26670 h 348614"/>
                  <a:gd name="connsiteX22" fmla="*/ 192405 w 447675"/>
                  <a:gd name="connsiteY22" fmla="*/ 29528 h 348614"/>
                  <a:gd name="connsiteX23" fmla="*/ 192405 w 447675"/>
                  <a:gd name="connsiteY23" fmla="*/ 52388 h 348614"/>
                  <a:gd name="connsiteX24" fmla="*/ 189548 w 447675"/>
                  <a:gd name="connsiteY24" fmla="*/ 55245 h 348614"/>
                  <a:gd name="connsiteX25" fmla="*/ 168593 w 447675"/>
                  <a:gd name="connsiteY25" fmla="*/ 55245 h 348614"/>
                  <a:gd name="connsiteX26" fmla="*/ 165735 w 447675"/>
                  <a:gd name="connsiteY26" fmla="*/ 52388 h 348614"/>
                  <a:gd name="connsiteX27" fmla="*/ 165735 w 447675"/>
                  <a:gd name="connsiteY27" fmla="*/ 29528 h 348614"/>
                  <a:gd name="connsiteX28" fmla="*/ 162878 w 447675"/>
                  <a:gd name="connsiteY28" fmla="*/ 26670 h 348614"/>
                  <a:gd name="connsiteX29" fmla="*/ 107633 w 447675"/>
                  <a:gd name="connsiteY29" fmla="*/ 26670 h 348614"/>
                  <a:gd name="connsiteX30" fmla="*/ 104775 w 447675"/>
                  <a:gd name="connsiteY30" fmla="*/ 29528 h 348614"/>
                  <a:gd name="connsiteX31" fmla="*/ 104775 w 447675"/>
                  <a:gd name="connsiteY31" fmla="*/ 52388 h 348614"/>
                  <a:gd name="connsiteX32" fmla="*/ 101918 w 447675"/>
                  <a:gd name="connsiteY32" fmla="*/ 55245 h 348614"/>
                  <a:gd name="connsiteX33" fmla="*/ 73343 w 447675"/>
                  <a:gd name="connsiteY33" fmla="*/ 55245 h 348614"/>
                  <a:gd name="connsiteX34" fmla="*/ 70485 w 447675"/>
                  <a:gd name="connsiteY34" fmla="*/ 52388 h 348614"/>
                  <a:gd name="connsiteX35" fmla="*/ 70485 w 447675"/>
                  <a:gd name="connsiteY35" fmla="*/ 11430 h 348614"/>
                  <a:gd name="connsiteX36" fmla="*/ 59055 w 447675"/>
                  <a:gd name="connsiteY36" fmla="*/ 0 h 348614"/>
                  <a:gd name="connsiteX37" fmla="*/ 39053 w 447675"/>
                  <a:gd name="connsiteY37" fmla="*/ 0 h 348614"/>
                  <a:gd name="connsiteX38" fmla="*/ 27623 w 447675"/>
                  <a:gd name="connsiteY38" fmla="*/ 11430 h 348614"/>
                  <a:gd name="connsiteX39" fmla="*/ 27623 w 447675"/>
                  <a:gd name="connsiteY39" fmla="*/ 52388 h 348614"/>
                  <a:gd name="connsiteX40" fmla="*/ 24765 w 447675"/>
                  <a:gd name="connsiteY40" fmla="*/ 55245 h 348614"/>
                  <a:gd name="connsiteX41" fmla="*/ 2858 w 447675"/>
                  <a:gd name="connsiteY41" fmla="*/ 55245 h 348614"/>
                  <a:gd name="connsiteX42" fmla="*/ 0 w 447675"/>
                  <a:gd name="connsiteY42" fmla="*/ 58103 h 348614"/>
                  <a:gd name="connsiteX43" fmla="*/ 0 w 447675"/>
                  <a:gd name="connsiteY43" fmla="*/ 345758 h 348614"/>
                  <a:gd name="connsiteX44" fmla="*/ 2858 w 447675"/>
                  <a:gd name="connsiteY44" fmla="*/ 348615 h 348614"/>
                  <a:gd name="connsiteX45" fmla="*/ 444818 w 447675"/>
                  <a:gd name="connsiteY45" fmla="*/ 348615 h 348614"/>
                  <a:gd name="connsiteX46" fmla="*/ 447675 w 447675"/>
                  <a:gd name="connsiteY46" fmla="*/ 345758 h 348614"/>
                  <a:gd name="connsiteX47" fmla="*/ 447675 w 447675"/>
                  <a:gd name="connsiteY47" fmla="*/ 58103 h 348614"/>
                  <a:gd name="connsiteX48" fmla="*/ 444818 w 447675"/>
                  <a:gd name="connsiteY48" fmla="*/ 56198 h 348614"/>
                  <a:gd name="connsiteX49" fmla="*/ 124778 w 447675"/>
                  <a:gd name="connsiteY49" fmla="*/ 167640 h 348614"/>
                  <a:gd name="connsiteX50" fmla="*/ 48578 w 447675"/>
                  <a:gd name="connsiteY50" fmla="*/ 167640 h 348614"/>
                  <a:gd name="connsiteX51" fmla="*/ 34290 w 447675"/>
                  <a:gd name="connsiteY51" fmla="*/ 153353 h 348614"/>
                  <a:gd name="connsiteX52" fmla="*/ 48578 w 447675"/>
                  <a:gd name="connsiteY52" fmla="*/ 139065 h 348614"/>
                  <a:gd name="connsiteX53" fmla="*/ 124778 w 447675"/>
                  <a:gd name="connsiteY53" fmla="*/ 139065 h 348614"/>
                  <a:gd name="connsiteX54" fmla="*/ 139065 w 447675"/>
                  <a:gd name="connsiteY54" fmla="*/ 153353 h 348614"/>
                  <a:gd name="connsiteX55" fmla="*/ 124778 w 447675"/>
                  <a:gd name="connsiteY55" fmla="*/ 167640 h 348614"/>
                  <a:gd name="connsiteX56" fmla="*/ 400050 w 447675"/>
                  <a:gd name="connsiteY56" fmla="*/ 167640 h 348614"/>
                  <a:gd name="connsiteX57" fmla="*/ 376238 w 447675"/>
                  <a:gd name="connsiteY57" fmla="*/ 167640 h 348614"/>
                  <a:gd name="connsiteX58" fmla="*/ 376238 w 447675"/>
                  <a:gd name="connsiteY58" fmla="*/ 191453 h 348614"/>
                  <a:gd name="connsiteX59" fmla="*/ 361950 w 447675"/>
                  <a:gd name="connsiteY59" fmla="*/ 205740 h 348614"/>
                  <a:gd name="connsiteX60" fmla="*/ 347663 w 447675"/>
                  <a:gd name="connsiteY60" fmla="*/ 191453 h 348614"/>
                  <a:gd name="connsiteX61" fmla="*/ 347663 w 447675"/>
                  <a:gd name="connsiteY61" fmla="*/ 167640 h 348614"/>
                  <a:gd name="connsiteX62" fmla="*/ 323850 w 447675"/>
                  <a:gd name="connsiteY62" fmla="*/ 167640 h 348614"/>
                  <a:gd name="connsiteX63" fmla="*/ 309563 w 447675"/>
                  <a:gd name="connsiteY63" fmla="*/ 153353 h 348614"/>
                  <a:gd name="connsiteX64" fmla="*/ 323850 w 447675"/>
                  <a:gd name="connsiteY64" fmla="*/ 139065 h 348614"/>
                  <a:gd name="connsiteX65" fmla="*/ 347663 w 447675"/>
                  <a:gd name="connsiteY65" fmla="*/ 139065 h 348614"/>
                  <a:gd name="connsiteX66" fmla="*/ 347663 w 447675"/>
                  <a:gd name="connsiteY66" fmla="*/ 115252 h 348614"/>
                  <a:gd name="connsiteX67" fmla="*/ 361950 w 447675"/>
                  <a:gd name="connsiteY67" fmla="*/ 100965 h 348614"/>
                  <a:gd name="connsiteX68" fmla="*/ 376238 w 447675"/>
                  <a:gd name="connsiteY68" fmla="*/ 115252 h 348614"/>
                  <a:gd name="connsiteX69" fmla="*/ 376238 w 447675"/>
                  <a:gd name="connsiteY69" fmla="*/ 139065 h 348614"/>
                  <a:gd name="connsiteX70" fmla="*/ 400050 w 447675"/>
                  <a:gd name="connsiteY70" fmla="*/ 139065 h 348614"/>
                  <a:gd name="connsiteX71" fmla="*/ 414338 w 447675"/>
                  <a:gd name="connsiteY71" fmla="*/ 153353 h 348614"/>
                  <a:gd name="connsiteX72" fmla="*/ 400050 w 447675"/>
                  <a:gd name="connsiteY72" fmla="*/ 167640 h 34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47675" h="348614">
                    <a:moveTo>
                      <a:pt x="444818" y="56198"/>
                    </a:moveTo>
                    <a:lnTo>
                      <a:pt x="422910" y="56198"/>
                    </a:lnTo>
                    <a:cubicBezTo>
                      <a:pt x="421005" y="56198"/>
                      <a:pt x="420053" y="55245"/>
                      <a:pt x="420053" y="53340"/>
                    </a:cubicBezTo>
                    <a:lnTo>
                      <a:pt x="420053" y="10478"/>
                    </a:lnTo>
                    <a:cubicBezTo>
                      <a:pt x="420053" y="4763"/>
                      <a:pt x="415290" y="0"/>
                      <a:pt x="409575" y="0"/>
                    </a:cubicBezTo>
                    <a:lnTo>
                      <a:pt x="386715" y="0"/>
                    </a:lnTo>
                    <a:cubicBezTo>
                      <a:pt x="381000" y="0"/>
                      <a:pt x="376238" y="4763"/>
                      <a:pt x="376238" y="10478"/>
                    </a:cubicBezTo>
                    <a:lnTo>
                      <a:pt x="376238" y="52388"/>
                    </a:lnTo>
                    <a:cubicBezTo>
                      <a:pt x="376238" y="54293"/>
                      <a:pt x="375285" y="55245"/>
                      <a:pt x="373380" y="55245"/>
                    </a:cubicBezTo>
                    <a:lnTo>
                      <a:pt x="343853" y="55245"/>
                    </a:lnTo>
                    <a:cubicBezTo>
                      <a:pt x="341948" y="55245"/>
                      <a:pt x="340995" y="54293"/>
                      <a:pt x="340995" y="52388"/>
                    </a:cubicBezTo>
                    <a:lnTo>
                      <a:pt x="340995" y="29528"/>
                    </a:lnTo>
                    <a:cubicBezTo>
                      <a:pt x="340995" y="27623"/>
                      <a:pt x="340043" y="26670"/>
                      <a:pt x="338138" y="26670"/>
                    </a:cubicBezTo>
                    <a:lnTo>
                      <a:pt x="282893" y="26670"/>
                    </a:lnTo>
                    <a:cubicBezTo>
                      <a:pt x="280988" y="26670"/>
                      <a:pt x="280035" y="27623"/>
                      <a:pt x="280035" y="29528"/>
                    </a:cubicBezTo>
                    <a:lnTo>
                      <a:pt x="280035" y="52388"/>
                    </a:lnTo>
                    <a:cubicBezTo>
                      <a:pt x="280035" y="54293"/>
                      <a:pt x="279083" y="55245"/>
                      <a:pt x="277178" y="55245"/>
                    </a:cubicBezTo>
                    <a:lnTo>
                      <a:pt x="256223" y="55245"/>
                    </a:lnTo>
                    <a:cubicBezTo>
                      <a:pt x="254318" y="55245"/>
                      <a:pt x="253365" y="54293"/>
                      <a:pt x="253365" y="52388"/>
                    </a:cubicBezTo>
                    <a:lnTo>
                      <a:pt x="253365" y="29528"/>
                    </a:lnTo>
                    <a:cubicBezTo>
                      <a:pt x="253365" y="27623"/>
                      <a:pt x="252413" y="26670"/>
                      <a:pt x="250508" y="26670"/>
                    </a:cubicBezTo>
                    <a:lnTo>
                      <a:pt x="195263" y="26670"/>
                    </a:lnTo>
                    <a:cubicBezTo>
                      <a:pt x="193358" y="26670"/>
                      <a:pt x="192405" y="27623"/>
                      <a:pt x="192405" y="29528"/>
                    </a:cubicBezTo>
                    <a:lnTo>
                      <a:pt x="192405" y="52388"/>
                    </a:lnTo>
                    <a:cubicBezTo>
                      <a:pt x="192405" y="54293"/>
                      <a:pt x="191453" y="55245"/>
                      <a:pt x="189548" y="55245"/>
                    </a:cubicBezTo>
                    <a:lnTo>
                      <a:pt x="168593" y="55245"/>
                    </a:lnTo>
                    <a:cubicBezTo>
                      <a:pt x="166688" y="55245"/>
                      <a:pt x="165735" y="54293"/>
                      <a:pt x="165735" y="52388"/>
                    </a:cubicBezTo>
                    <a:lnTo>
                      <a:pt x="165735" y="29528"/>
                    </a:lnTo>
                    <a:cubicBezTo>
                      <a:pt x="165735" y="27623"/>
                      <a:pt x="164783" y="26670"/>
                      <a:pt x="162878" y="26670"/>
                    </a:cubicBezTo>
                    <a:lnTo>
                      <a:pt x="107633" y="26670"/>
                    </a:lnTo>
                    <a:cubicBezTo>
                      <a:pt x="105728" y="26670"/>
                      <a:pt x="104775" y="27623"/>
                      <a:pt x="104775" y="29528"/>
                    </a:cubicBezTo>
                    <a:lnTo>
                      <a:pt x="104775" y="52388"/>
                    </a:lnTo>
                    <a:cubicBezTo>
                      <a:pt x="104775" y="54293"/>
                      <a:pt x="103823" y="55245"/>
                      <a:pt x="101918" y="55245"/>
                    </a:cubicBezTo>
                    <a:lnTo>
                      <a:pt x="73343" y="55245"/>
                    </a:lnTo>
                    <a:cubicBezTo>
                      <a:pt x="71438" y="55245"/>
                      <a:pt x="70485" y="54293"/>
                      <a:pt x="70485" y="52388"/>
                    </a:cubicBezTo>
                    <a:lnTo>
                      <a:pt x="70485" y="11430"/>
                    </a:lnTo>
                    <a:cubicBezTo>
                      <a:pt x="70485" y="4763"/>
                      <a:pt x="65723" y="0"/>
                      <a:pt x="59055" y="0"/>
                    </a:cubicBezTo>
                    <a:lnTo>
                      <a:pt x="39053" y="0"/>
                    </a:lnTo>
                    <a:cubicBezTo>
                      <a:pt x="32385" y="0"/>
                      <a:pt x="27623" y="4763"/>
                      <a:pt x="27623" y="11430"/>
                    </a:cubicBezTo>
                    <a:lnTo>
                      <a:pt x="27623" y="52388"/>
                    </a:lnTo>
                    <a:cubicBezTo>
                      <a:pt x="27623" y="54293"/>
                      <a:pt x="26670" y="55245"/>
                      <a:pt x="24765" y="55245"/>
                    </a:cubicBezTo>
                    <a:lnTo>
                      <a:pt x="2858" y="55245"/>
                    </a:lnTo>
                    <a:cubicBezTo>
                      <a:pt x="953" y="55245"/>
                      <a:pt x="0" y="56198"/>
                      <a:pt x="0" y="58103"/>
                    </a:cubicBezTo>
                    <a:lnTo>
                      <a:pt x="0" y="345758"/>
                    </a:lnTo>
                    <a:cubicBezTo>
                      <a:pt x="0" y="347663"/>
                      <a:pt x="953" y="348615"/>
                      <a:pt x="2858" y="348615"/>
                    </a:cubicBezTo>
                    <a:lnTo>
                      <a:pt x="444818" y="348615"/>
                    </a:lnTo>
                    <a:cubicBezTo>
                      <a:pt x="446723" y="348615"/>
                      <a:pt x="447675" y="347663"/>
                      <a:pt x="447675" y="345758"/>
                    </a:cubicBezTo>
                    <a:lnTo>
                      <a:pt x="447675" y="58103"/>
                    </a:lnTo>
                    <a:cubicBezTo>
                      <a:pt x="447675" y="57150"/>
                      <a:pt x="446723" y="56198"/>
                      <a:pt x="444818" y="56198"/>
                    </a:cubicBezTo>
                    <a:close/>
                    <a:moveTo>
                      <a:pt x="124778" y="167640"/>
                    </a:moveTo>
                    <a:lnTo>
                      <a:pt x="48578" y="167640"/>
                    </a:lnTo>
                    <a:cubicBezTo>
                      <a:pt x="40958" y="167640"/>
                      <a:pt x="34290" y="160973"/>
                      <a:pt x="34290" y="153353"/>
                    </a:cubicBezTo>
                    <a:cubicBezTo>
                      <a:pt x="34290" y="145733"/>
                      <a:pt x="40958" y="139065"/>
                      <a:pt x="48578" y="139065"/>
                    </a:cubicBezTo>
                    <a:lnTo>
                      <a:pt x="124778" y="139065"/>
                    </a:lnTo>
                    <a:cubicBezTo>
                      <a:pt x="132398" y="139065"/>
                      <a:pt x="139065" y="145733"/>
                      <a:pt x="139065" y="153353"/>
                    </a:cubicBezTo>
                    <a:cubicBezTo>
                      <a:pt x="139065" y="160973"/>
                      <a:pt x="132398" y="167640"/>
                      <a:pt x="124778" y="167640"/>
                    </a:cubicBezTo>
                    <a:close/>
                    <a:moveTo>
                      <a:pt x="400050" y="167640"/>
                    </a:moveTo>
                    <a:lnTo>
                      <a:pt x="376238" y="167640"/>
                    </a:lnTo>
                    <a:lnTo>
                      <a:pt x="376238" y="191453"/>
                    </a:lnTo>
                    <a:cubicBezTo>
                      <a:pt x="376238" y="199073"/>
                      <a:pt x="369570" y="205740"/>
                      <a:pt x="361950" y="205740"/>
                    </a:cubicBezTo>
                    <a:cubicBezTo>
                      <a:pt x="354330" y="205740"/>
                      <a:pt x="347663" y="199073"/>
                      <a:pt x="347663" y="191453"/>
                    </a:cubicBezTo>
                    <a:lnTo>
                      <a:pt x="347663" y="167640"/>
                    </a:lnTo>
                    <a:lnTo>
                      <a:pt x="323850" y="167640"/>
                    </a:lnTo>
                    <a:cubicBezTo>
                      <a:pt x="316230" y="167640"/>
                      <a:pt x="309563" y="160973"/>
                      <a:pt x="309563" y="153353"/>
                    </a:cubicBezTo>
                    <a:cubicBezTo>
                      <a:pt x="309563" y="145733"/>
                      <a:pt x="316230" y="139065"/>
                      <a:pt x="323850" y="139065"/>
                    </a:cubicBezTo>
                    <a:lnTo>
                      <a:pt x="347663" y="139065"/>
                    </a:lnTo>
                    <a:lnTo>
                      <a:pt x="347663" y="115252"/>
                    </a:lnTo>
                    <a:cubicBezTo>
                      <a:pt x="347663" y="107633"/>
                      <a:pt x="354330" y="100965"/>
                      <a:pt x="361950" y="100965"/>
                    </a:cubicBezTo>
                    <a:cubicBezTo>
                      <a:pt x="369570" y="100965"/>
                      <a:pt x="376238" y="107633"/>
                      <a:pt x="376238" y="115252"/>
                    </a:cubicBezTo>
                    <a:lnTo>
                      <a:pt x="376238" y="139065"/>
                    </a:lnTo>
                    <a:lnTo>
                      <a:pt x="400050" y="139065"/>
                    </a:lnTo>
                    <a:cubicBezTo>
                      <a:pt x="407670" y="139065"/>
                      <a:pt x="414338" y="145733"/>
                      <a:pt x="414338" y="153353"/>
                    </a:cubicBezTo>
                    <a:cubicBezTo>
                      <a:pt x="414338" y="160973"/>
                      <a:pt x="407670" y="167640"/>
                      <a:pt x="400050" y="167640"/>
                    </a:cubicBezTo>
                    <a:close/>
                  </a:path>
                </a:pathLst>
              </a:custGeom>
              <a:noFill/>
              <a:ln w="12700"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Montserrat"/>
                  <a:ea typeface="+mn-ea"/>
                  <a:cs typeface="+mn-cs"/>
                </a:endParaRPr>
              </a:p>
            </p:txBody>
          </p:sp>
        </p:grpSp>
      </p:grpSp>
      <p:grpSp>
        <p:nvGrpSpPr>
          <p:cNvPr id="142" name="Group 141">
            <a:extLst>
              <a:ext uri="{FF2B5EF4-FFF2-40B4-BE49-F238E27FC236}">
                <a16:creationId xmlns:a16="http://schemas.microsoft.com/office/drawing/2014/main" id="{8DE3358D-CC05-2C01-21BB-7C701F03F378}"/>
              </a:ext>
            </a:extLst>
          </p:cNvPr>
          <p:cNvGrpSpPr/>
          <p:nvPr/>
        </p:nvGrpSpPr>
        <p:grpSpPr>
          <a:xfrm>
            <a:off x="5012953" y="5805679"/>
            <a:ext cx="2397448" cy="406999"/>
            <a:chOff x="3483461" y="5275362"/>
            <a:chExt cx="2397448" cy="406999"/>
          </a:xfrm>
        </p:grpSpPr>
        <p:sp>
          <p:nvSpPr>
            <p:cNvPr id="143" name="TextBox 142">
              <a:extLst>
                <a:ext uri="{FF2B5EF4-FFF2-40B4-BE49-F238E27FC236}">
                  <a16:creationId xmlns:a16="http://schemas.microsoft.com/office/drawing/2014/main" id="{E8CEEA8E-7E36-F3E7-C510-C12A76B632F9}"/>
                </a:ext>
              </a:extLst>
            </p:cNvPr>
            <p:cNvSpPr txBox="1"/>
            <p:nvPr/>
          </p:nvSpPr>
          <p:spPr>
            <a:xfrm>
              <a:off x="4220552" y="5355452"/>
              <a:ext cx="1660357" cy="307777"/>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6E0A"/>
                  </a:solidFill>
                  <a:effectLst/>
                  <a:uLnTx/>
                  <a:uFillTx/>
                  <a:latin typeface="Montserrat" pitchFamily="2" charset="77"/>
                  <a:ea typeface="+mn-ea"/>
                  <a:cs typeface="+mn-cs"/>
                </a:rPr>
                <a:t>MOTOR</a:t>
              </a:r>
              <a:endParaRPr kumimoji="0" lang="en-UA" sz="1400" b="1" i="0" u="none" strike="noStrike" kern="1200" cap="none" spc="0" normalizeH="0" baseline="0" noProof="0" dirty="0">
                <a:ln>
                  <a:noFill/>
                </a:ln>
                <a:solidFill>
                  <a:srgbClr val="F46E0A"/>
                </a:solidFill>
                <a:effectLst/>
                <a:uLnTx/>
                <a:uFillTx/>
                <a:latin typeface="Montserrat"/>
                <a:ea typeface="+mn-ea"/>
                <a:cs typeface="+mn-cs"/>
              </a:endParaRPr>
            </a:p>
          </p:txBody>
        </p:sp>
        <p:grpSp>
          <p:nvGrpSpPr>
            <p:cNvPr id="144" name="Group 143">
              <a:extLst>
                <a:ext uri="{FF2B5EF4-FFF2-40B4-BE49-F238E27FC236}">
                  <a16:creationId xmlns:a16="http://schemas.microsoft.com/office/drawing/2014/main" id="{A82BDB8B-20FF-7669-DB34-A6F549BD393E}"/>
                </a:ext>
              </a:extLst>
            </p:cNvPr>
            <p:cNvGrpSpPr/>
            <p:nvPr/>
          </p:nvGrpSpPr>
          <p:grpSpPr>
            <a:xfrm>
              <a:off x="3483461" y="5275362"/>
              <a:ext cx="606218" cy="406999"/>
              <a:chOff x="2569860" y="4397762"/>
              <a:chExt cx="912743" cy="612792"/>
            </a:xfrm>
          </p:grpSpPr>
          <p:sp>
            <p:nvSpPr>
              <p:cNvPr id="145" name="Graphic 155">
                <a:extLst>
                  <a:ext uri="{FF2B5EF4-FFF2-40B4-BE49-F238E27FC236}">
                    <a16:creationId xmlns:a16="http://schemas.microsoft.com/office/drawing/2014/main" id="{8F0394CB-7A7F-D2F3-4B94-B59E5846A082}"/>
                  </a:ext>
                </a:extLst>
              </p:cNvPr>
              <p:cNvSpPr/>
              <p:nvPr/>
            </p:nvSpPr>
            <p:spPr>
              <a:xfrm>
                <a:off x="2625353" y="4397762"/>
                <a:ext cx="857250" cy="561975"/>
              </a:xfrm>
              <a:custGeom>
                <a:avLst/>
                <a:gdLst>
                  <a:gd name="connsiteX0" fmla="*/ 660083 w 857250"/>
                  <a:gd name="connsiteY0" fmla="*/ 257175 h 561975"/>
                  <a:gd name="connsiteX1" fmla="*/ 723900 w 857250"/>
                  <a:gd name="connsiteY1" fmla="*/ 304800 h 561975"/>
                  <a:gd name="connsiteX2" fmla="*/ 723900 w 857250"/>
                  <a:gd name="connsiteY2" fmla="*/ 561975 h 561975"/>
                  <a:gd name="connsiteX3" fmla="*/ 323850 w 857250"/>
                  <a:gd name="connsiteY3" fmla="*/ 561975 h 561975"/>
                  <a:gd name="connsiteX4" fmla="*/ 323850 w 857250"/>
                  <a:gd name="connsiteY4" fmla="*/ 180975 h 561975"/>
                  <a:gd name="connsiteX5" fmla="*/ 590550 w 857250"/>
                  <a:gd name="connsiteY5" fmla="*/ 180975 h 561975"/>
                  <a:gd name="connsiteX6" fmla="*/ 590550 w 857250"/>
                  <a:gd name="connsiteY6" fmla="*/ 238125 h 561975"/>
                  <a:gd name="connsiteX7" fmla="*/ 609600 w 857250"/>
                  <a:gd name="connsiteY7" fmla="*/ 257175 h 561975"/>
                  <a:gd name="connsiteX8" fmla="*/ 660083 w 857250"/>
                  <a:gd name="connsiteY8" fmla="*/ 257175 h 561975"/>
                  <a:gd name="connsiteX9" fmla="*/ 419100 w 857250"/>
                  <a:gd name="connsiteY9" fmla="*/ 142875 h 561975"/>
                  <a:gd name="connsiteX10" fmla="*/ 419100 w 857250"/>
                  <a:gd name="connsiteY10" fmla="*/ 95250 h 561975"/>
                  <a:gd name="connsiteX11" fmla="*/ 323850 w 857250"/>
                  <a:gd name="connsiteY11" fmla="*/ 95250 h 561975"/>
                  <a:gd name="connsiteX12" fmla="*/ 323850 w 857250"/>
                  <a:gd name="connsiteY12" fmla="*/ 142875 h 561975"/>
                  <a:gd name="connsiteX13" fmla="*/ 419100 w 857250"/>
                  <a:gd name="connsiteY13" fmla="*/ 142875 h 561975"/>
                  <a:gd name="connsiteX14" fmla="*/ 838200 w 857250"/>
                  <a:gd name="connsiteY14" fmla="*/ 409575 h 561975"/>
                  <a:gd name="connsiteX15" fmla="*/ 822008 w 857250"/>
                  <a:gd name="connsiteY15" fmla="*/ 419100 h 561975"/>
                  <a:gd name="connsiteX16" fmla="*/ 819150 w 857250"/>
                  <a:gd name="connsiteY16" fmla="*/ 428625 h 561975"/>
                  <a:gd name="connsiteX17" fmla="*/ 819150 w 857250"/>
                  <a:gd name="connsiteY17" fmla="*/ 457200 h 561975"/>
                  <a:gd name="connsiteX18" fmla="*/ 762000 w 857250"/>
                  <a:gd name="connsiteY18" fmla="*/ 457200 h 561975"/>
                  <a:gd name="connsiteX19" fmla="*/ 762000 w 857250"/>
                  <a:gd name="connsiteY19" fmla="*/ 514350 h 561975"/>
                  <a:gd name="connsiteX20" fmla="*/ 819150 w 857250"/>
                  <a:gd name="connsiteY20" fmla="*/ 514350 h 561975"/>
                  <a:gd name="connsiteX21" fmla="*/ 819150 w 857250"/>
                  <a:gd name="connsiteY21" fmla="*/ 542925 h 561975"/>
                  <a:gd name="connsiteX22" fmla="*/ 822008 w 857250"/>
                  <a:gd name="connsiteY22" fmla="*/ 552450 h 561975"/>
                  <a:gd name="connsiteX23" fmla="*/ 838200 w 857250"/>
                  <a:gd name="connsiteY23" fmla="*/ 561975 h 561975"/>
                  <a:gd name="connsiteX24" fmla="*/ 857250 w 857250"/>
                  <a:gd name="connsiteY24" fmla="*/ 542925 h 561975"/>
                  <a:gd name="connsiteX25" fmla="*/ 857250 w 857250"/>
                  <a:gd name="connsiteY25" fmla="*/ 428625 h 561975"/>
                  <a:gd name="connsiteX26" fmla="*/ 838200 w 857250"/>
                  <a:gd name="connsiteY26" fmla="*/ 409575 h 561975"/>
                  <a:gd name="connsiteX27" fmla="*/ 38100 w 857250"/>
                  <a:gd name="connsiteY27" fmla="*/ 295275 h 561975"/>
                  <a:gd name="connsiteX28" fmla="*/ 19050 w 857250"/>
                  <a:gd name="connsiteY28" fmla="*/ 276225 h 561975"/>
                  <a:gd name="connsiteX29" fmla="*/ 0 w 857250"/>
                  <a:gd name="connsiteY29" fmla="*/ 295275 h 561975"/>
                  <a:gd name="connsiteX30" fmla="*/ 0 w 857250"/>
                  <a:gd name="connsiteY30" fmla="*/ 447675 h 561975"/>
                  <a:gd name="connsiteX31" fmla="*/ 19050 w 857250"/>
                  <a:gd name="connsiteY31" fmla="*/ 466725 h 561975"/>
                  <a:gd name="connsiteX32" fmla="*/ 38100 w 857250"/>
                  <a:gd name="connsiteY32" fmla="*/ 447675 h 561975"/>
                  <a:gd name="connsiteX33" fmla="*/ 38100 w 857250"/>
                  <a:gd name="connsiteY33" fmla="*/ 390525 h 561975"/>
                  <a:gd name="connsiteX34" fmla="*/ 95250 w 857250"/>
                  <a:gd name="connsiteY34" fmla="*/ 390525 h 561975"/>
                  <a:gd name="connsiteX35" fmla="*/ 95250 w 857250"/>
                  <a:gd name="connsiteY35" fmla="*/ 352425 h 561975"/>
                  <a:gd name="connsiteX36" fmla="*/ 38100 w 857250"/>
                  <a:gd name="connsiteY36" fmla="*/ 352425 h 561975"/>
                  <a:gd name="connsiteX37" fmla="*/ 38100 w 857250"/>
                  <a:gd name="connsiteY37" fmla="*/ 295275 h 561975"/>
                  <a:gd name="connsiteX38" fmla="*/ 133350 w 857250"/>
                  <a:gd name="connsiteY38" fmla="*/ 466725 h 561975"/>
                  <a:gd name="connsiteX39" fmla="*/ 190500 w 857250"/>
                  <a:gd name="connsiteY39" fmla="*/ 466725 h 561975"/>
                  <a:gd name="connsiteX40" fmla="*/ 190500 w 857250"/>
                  <a:gd name="connsiteY40" fmla="*/ 266700 h 561975"/>
                  <a:gd name="connsiteX41" fmla="*/ 133350 w 857250"/>
                  <a:gd name="connsiteY41" fmla="*/ 266700 h 561975"/>
                  <a:gd name="connsiteX42" fmla="*/ 133350 w 857250"/>
                  <a:gd name="connsiteY42" fmla="*/ 466725 h 561975"/>
                  <a:gd name="connsiteX43" fmla="*/ 228600 w 857250"/>
                  <a:gd name="connsiteY43" fmla="*/ 478155 h 561975"/>
                  <a:gd name="connsiteX44" fmla="*/ 285750 w 857250"/>
                  <a:gd name="connsiteY44" fmla="*/ 535305 h 561975"/>
                  <a:gd name="connsiteX45" fmla="*/ 285750 w 857250"/>
                  <a:gd name="connsiteY45" fmla="*/ 180975 h 561975"/>
                  <a:gd name="connsiteX46" fmla="*/ 228600 w 857250"/>
                  <a:gd name="connsiteY46" fmla="*/ 180975 h 561975"/>
                  <a:gd name="connsiteX47" fmla="*/ 228600 w 857250"/>
                  <a:gd name="connsiteY47" fmla="*/ 478155 h 561975"/>
                  <a:gd name="connsiteX48" fmla="*/ 485775 w 857250"/>
                  <a:gd name="connsiteY48" fmla="*/ 0 h 561975"/>
                  <a:gd name="connsiteX49" fmla="*/ 257175 w 857250"/>
                  <a:gd name="connsiteY49" fmla="*/ 0 h 561975"/>
                  <a:gd name="connsiteX50" fmla="*/ 257175 w 857250"/>
                  <a:gd name="connsiteY50" fmla="*/ 57150 h 561975"/>
                  <a:gd name="connsiteX51" fmla="*/ 485775 w 857250"/>
                  <a:gd name="connsiteY51" fmla="*/ 57150 h 561975"/>
                  <a:gd name="connsiteX52" fmla="*/ 485775 w 857250"/>
                  <a:gd name="connsiteY52" fmla="*/ 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57250" h="561975">
                    <a:moveTo>
                      <a:pt x="660083" y="257175"/>
                    </a:moveTo>
                    <a:lnTo>
                      <a:pt x="723900" y="304800"/>
                    </a:lnTo>
                    <a:lnTo>
                      <a:pt x="723900" y="561975"/>
                    </a:lnTo>
                    <a:lnTo>
                      <a:pt x="323850" y="561975"/>
                    </a:lnTo>
                    <a:lnTo>
                      <a:pt x="323850" y="180975"/>
                    </a:lnTo>
                    <a:lnTo>
                      <a:pt x="590550" y="180975"/>
                    </a:lnTo>
                    <a:lnTo>
                      <a:pt x="590550" y="238125"/>
                    </a:lnTo>
                    <a:cubicBezTo>
                      <a:pt x="590550" y="248602"/>
                      <a:pt x="599123" y="257175"/>
                      <a:pt x="609600" y="257175"/>
                    </a:cubicBezTo>
                    <a:lnTo>
                      <a:pt x="660083" y="257175"/>
                    </a:lnTo>
                    <a:close/>
                    <a:moveTo>
                      <a:pt x="419100" y="142875"/>
                    </a:moveTo>
                    <a:lnTo>
                      <a:pt x="419100" y="95250"/>
                    </a:lnTo>
                    <a:lnTo>
                      <a:pt x="323850" y="95250"/>
                    </a:lnTo>
                    <a:lnTo>
                      <a:pt x="323850" y="142875"/>
                    </a:lnTo>
                    <a:lnTo>
                      <a:pt x="419100" y="142875"/>
                    </a:lnTo>
                    <a:close/>
                    <a:moveTo>
                      <a:pt x="838200" y="409575"/>
                    </a:moveTo>
                    <a:cubicBezTo>
                      <a:pt x="831533" y="409575"/>
                      <a:pt x="824865" y="413385"/>
                      <a:pt x="822008" y="419100"/>
                    </a:cubicBezTo>
                    <a:cubicBezTo>
                      <a:pt x="820103" y="421958"/>
                      <a:pt x="819150" y="424815"/>
                      <a:pt x="819150" y="428625"/>
                    </a:cubicBezTo>
                    <a:lnTo>
                      <a:pt x="819150" y="457200"/>
                    </a:lnTo>
                    <a:lnTo>
                      <a:pt x="762000" y="457200"/>
                    </a:lnTo>
                    <a:lnTo>
                      <a:pt x="762000" y="514350"/>
                    </a:lnTo>
                    <a:lnTo>
                      <a:pt x="819150" y="514350"/>
                    </a:lnTo>
                    <a:lnTo>
                      <a:pt x="819150" y="542925"/>
                    </a:lnTo>
                    <a:cubicBezTo>
                      <a:pt x="819150" y="546735"/>
                      <a:pt x="820103" y="549593"/>
                      <a:pt x="822008" y="552450"/>
                    </a:cubicBezTo>
                    <a:cubicBezTo>
                      <a:pt x="824865" y="558165"/>
                      <a:pt x="831533" y="561975"/>
                      <a:pt x="838200" y="561975"/>
                    </a:cubicBezTo>
                    <a:cubicBezTo>
                      <a:pt x="848678" y="561975"/>
                      <a:pt x="857250" y="553403"/>
                      <a:pt x="857250" y="542925"/>
                    </a:cubicBezTo>
                    <a:lnTo>
                      <a:pt x="857250" y="428625"/>
                    </a:lnTo>
                    <a:cubicBezTo>
                      <a:pt x="857250" y="418148"/>
                      <a:pt x="848678" y="409575"/>
                      <a:pt x="838200" y="409575"/>
                    </a:cubicBezTo>
                    <a:close/>
                    <a:moveTo>
                      <a:pt x="38100" y="295275"/>
                    </a:moveTo>
                    <a:cubicBezTo>
                      <a:pt x="38100" y="284798"/>
                      <a:pt x="29528" y="276225"/>
                      <a:pt x="19050" y="276225"/>
                    </a:cubicBezTo>
                    <a:cubicBezTo>
                      <a:pt x="8573" y="276225"/>
                      <a:pt x="0" y="284798"/>
                      <a:pt x="0" y="295275"/>
                    </a:cubicBezTo>
                    <a:lnTo>
                      <a:pt x="0" y="447675"/>
                    </a:lnTo>
                    <a:cubicBezTo>
                      <a:pt x="0" y="458153"/>
                      <a:pt x="8573" y="466725"/>
                      <a:pt x="19050" y="466725"/>
                    </a:cubicBezTo>
                    <a:cubicBezTo>
                      <a:pt x="29528" y="466725"/>
                      <a:pt x="38100" y="458153"/>
                      <a:pt x="38100" y="447675"/>
                    </a:cubicBezTo>
                    <a:lnTo>
                      <a:pt x="38100" y="390525"/>
                    </a:lnTo>
                    <a:lnTo>
                      <a:pt x="95250" y="390525"/>
                    </a:lnTo>
                    <a:lnTo>
                      <a:pt x="95250" y="352425"/>
                    </a:lnTo>
                    <a:lnTo>
                      <a:pt x="38100" y="352425"/>
                    </a:lnTo>
                    <a:lnTo>
                      <a:pt x="38100" y="295275"/>
                    </a:lnTo>
                    <a:close/>
                    <a:moveTo>
                      <a:pt x="133350" y="466725"/>
                    </a:moveTo>
                    <a:lnTo>
                      <a:pt x="190500" y="466725"/>
                    </a:lnTo>
                    <a:lnTo>
                      <a:pt x="190500" y="266700"/>
                    </a:lnTo>
                    <a:lnTo>
                      <a:pt x="133350" y="266700"/>
                    </a:lnTo>
                    <a:lnTo>
                      <a:pt x="133350" y="466725"/>
                    </a:lnTo>
                    <a:close/>
                    <a:moveTo>
                      <a:pt x="228600" y="478155"/>
                    </a:moveTo>
                    <a:lnTo>
                      <a:pt x="285750" y="535305"/>
                    </a:lnTo>
                    <a:lnTo>
                      <a:pt x="285750" y="180975"/>
                    </a:lnTo>
                    <a:lnTo>
                      <a:pt x="228600" y="180975"/>
                    </a:lnTo>
                    <a:lnTo>
                      <a:pt x="228600" y="478155"/>
                    </a:lnTo>
                    <a:close/>
                    <a:moveTo>
                      <a:pt x="485775" y="0"/>
                    </a:moveTo>
                    <a:lnTo>
                      <a:pt x="257175" y="0"/>
                    </a:lnTo>
                    <a:lnTo>
                      <a:pt x="257175" y="57150"/>
                    </a:lnTo>
                    <a:lnTo>
                      <a:pt x="485775" y="57150"/>
                    </a:lnTo>
                    <a:lnTo>
                      <a:pt x="485775" y="0"/>
                    </a:lnTo>
                    <a:close/>
                  </a:path>
                </a:pathLst>
              </a:custGeom>
              <a:solidFill>
                <a:schemeClr val="accent6">
                  <a:lumMod val="25000"/>
                  <a:lumOff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Montserrat"/>
                  <a:ea typeface="+mn-ea"/>
                  <a:cs typeface="+mn-cs"/>
                </a:endParaRPr>
              </a:p>
            </p:txBody>
          </p:sp>
          <p:sp>
            <p:nvSpPr>
              <p:cNvPr id="146" name="Graphic 155">
                <a:extLst>
                  <a:ext uri="{FF2B5EF4-FFF2-40B4-BE49-F238E27FC236}">
                    <a16:creationId xmlns:a16="http://schemas.microsoft.com/office/drawing/2014/main" id="{B199CCD7-E0B6-B8F6-EEED-3309D7E7D266}"/>
                  </a:ext>
                </a:extLst>
              </p:cNvPr>
              <p:cNvSpPr/>
              <p:nvPr/>
            </p:nvSpPr>
            <p:spPr>
              <a:xfrm>
                <a:off x="2569860" y="4448580"/>
                <a:ext cx="857250" cy="561974"/>
              </a:xfrm>
              <a:custGeom>
                <a:avLst/>
                <a:gdLst>
                  <a:gd name="connsiteX0" fmla="*/ 660083 w 857250"/>
                  <a:gd name="connsiteY0" fmla="*/ 257175 h 561975"/>
                  <a:gd name="connsiteX1" fmla="*/ 723900 w 857250"/>
                  <a:gd name="connsiteY1" fmla="*/ 304800 h 561975"/>
                  <a:gd name="connsiteX2" fmla="*/ 723900 w 857250"/>
                  <a:gd name="connsiteY2" fmla="*/ 561975 h 561975"/>
                  <a:gd name="connsiteX3" fmla="*/ 323850 w 857250"/>
                  <a:gd name="connsiteY3" fmla="*/ 561975 h 561975"/>
                  <a:gd name="connsiteX4" fmla="*/ 323850 w 857250"/>
                  <a:gd name="connsiteY4" fmla="*/ 180975 h 561975"/>
                  <a:gd name="connsiteX5" fmla="*/ 590550 w 857250"/>
                  <a:gd name="connsiteY5" fmla="*/ 180975 h 561975"/>
                  <a:gd name="connsiteX6" fmla="*/ 590550 w 857250"/>
                  <a:gd name="connsiteY6" fmla="*/ 238125 h 561975"/>
                  <a:gd name="connsiteX7" fmla="*/ 609600 w 857250"/>
                  <a:gd name="connsiteY7" fmla="*/ 257175 h 561975"/>
                  <a:gd name="connsiteX8" fmla="*/ 660083 w 857250"/>
                  <a:gd name="connsiteY8" fmla="*/ 257175 h 561975"/>
                  <a:gd name="connsiteX9" fmla="*/ 419100 w 857250"/>
                  <a:gd name="connsiteY9" fmla="*/ 142875 h 561975"/>
                  <a:gd name="connsiteX10" fmla="*/ 419100 w 857250"/>
                  <a:gd name="connsiteY10" fmla="*/ 95250 h 561975"/>
                  <a:gd name="connsiteX11" fmla="*/ 323850 w 857250"/>
                  <a:gd name="connsiteY11" fmla="*/ 95250 h 561975"/>
                  <a:gd name="connsiteX12" fmla="*/ 323850 w 857250"/>
                  <a:gd name="connsiteY12" fmla="*/ 142875 h 561975"/>
                  <a:gd name="connsiteX13" fmla="*/ 419100 w 857250"/>
                  <a:gd name="connsiteY13" fmla="*/ 142875 h 561975"/>
                  <a:gd name="connsiteX14" fmla="*/ 838200 w 857250"/>
                  <a:gd name="connsiteY14" fmla="*/ 409575 h 561975"/>
                  <a:gd name="connsiteX15" fmla="*/ 822008 w 857250"/>
                  <a:gd name="connsiteY15" fmla="*/ 419100 h 561975"/>
                  <a:gd name="connsiteX16" fmla="*/ 819150 w 857250"/>
                  <a:gd name="connsiteY16" fmla="*/ 428625 h 561975"/>
                  <a:gd name="connsiteX17" fmla="*/ 819150 w 857250"/>
                  <a:gd name="connsiteY17" fmla="*/ 457200 h 561975"/>
                  <a:gd name="connsiteX18" fmla="*/ 762000 w 857250"/>
                  <a:gd name="connsiteY18" fmla="*/ 457200 h 561975"/>
                  <a:gd name="connsiteX19" fmla="*/ 762000 w 857250"/>
                  <a:gd name="connsiteY19" fmla="*/ 514350 h 561975"/>
                  <a:gd name="connsiteX20" fmla="*/ 819150 w 857250"/>
                  <a:gd name="connsiteY20" fmla="*/ 514350 h 561975"/>
                  <a:gd name="connsiteX21" fmla="*/ 819150 w 857250"/>
                  <a:gd name="connsiteY21" fmla="*/ 542925 h 561975"/>
                  <a:gd name="connsiteX22" fmla="*/ 822008 w 857250"/>
                  <a:gd name="connsiteY22" fmla="*/ 552450 h 561975"/>
                  <a:gd name="connsiteX23" fmla="*/ 838200 w 857250"/>
                  <a:gd name="connsiteY23" fmla="*/ 561975 h 561975"/>
                  <a:gd name="connsiteX24" fmla="*/ 857250 w 857250"/>
                  <a:gd name="connsiteY24" fmla="*/ 542925 h 561975"/>
                  <a:gd name="connsiteX25" fmla="*/ 857250 w 857250"/>
                  <a:gd name="connsiteY25" fmla="*/ 428625 h 561975"/>
                  <a:gd name="connsiteX26" fmla="*/ 838200 w 857250"/>
                  <a:gd name="connsiteY26" fmla="*/ 409575 h 561975"/>
                  <a:gd name="connsiteX27" fmla="*/ 38100 w 857250"/>
                  <a:gd name="connsiteY27" fmla="*/ 295275 h 561975"/>
                  <a:gd name="connsiteX28" fmla="*/ 19050 w 857250"/>
                  <a:gd name="connsiteY28" fmla="*/ 276225 h 561975"/>
                  <a:gd name="connsiteX29" fmla="*/ 0 w 857250"/>
                  <a:gd name="connsiteY29" fmla="*/ 295275 h 561975"/>
                  <a:gd name="connsiteX30" fmla="*/ 0 w 857250"/>
                  <a:gd name="connsiteY30" fmla="*/ 447675 h 561975"/>
                  <a:gd name="connsiteX31" fmla="*/ 19050 w 857250"/>
                  <a:gd name="connsiteY31" fmla="*/ 466725 h 561975"/>
                  <a:gd name="connsiteX32" fmla="*/ 38100 w 857250"/>
                  <a:gd name="connsiteY32" fmla="*/ 447675 h 561975"/>
                  <a:gd name="connsiteX33" fmla="*/ 38100 w 857250"/>
                  <a:gd name="connsiteY33" fmla="*/ 390525 h 561975"/>
                  <a:gd name="connsiteX34" fmla="*/ 95250 w 857250"/>
                  <a:gd name="connsiteY34" fmla="*/ 390525 h 561975"/>
                  <a:gd name="connsiteX35" fmla="*/ 95250 w 857250"/>
                  <a:gd name="connsiteY35" fmla="*/ 352425 h 561975"/>
                  <a:gd name="connsiteX36" fmla="*/ 38100 w 857250"/>
                  <a:gd name="connsiteY36" fmla="*/ 352425 h 561975"/>
                  <a:gd name="connsiteX37" fmla="*/ 38100 w 857250"/>
                  <a:gd name="connsiteY37" fmla="*/ 295275 h 561975"/>
                  <a:gd name="connsiteX38" fmla="*/ 133350 w 857250"/>
                  <a:gd name="connsiteY38" fmla="*/ 466725 h 561975"/>
                  <a:gd name="connsiteX39" fmla="*/ 190500 w 857250"/>
                  <a:gd name="connsiteY39" fmla="*/ 466725 h 561975"/>
                  <a:gd name="connsiteX40" fmla="*/ 190500 w 857250"/>
                  <a:gd name="connsiteY40" fmla="*/ 266700 h 561975"/>
                  <a:gd name="connsiteX41" fmla="*/ 133350 w 857250"/>
                  <a:gd name="connsiteY41" fmla="*/ 266700 h 561975"/>
                  <a:gd name="connsiteX42" fmla="*/ 133350 w 857250"/>
                  <a:gd name="connsiteY42" fmla="*/ 466725 h 561975"/>
                  <a:gd name="connsiteX43" fmla="*/ 228600 w 857250"/>
                  <a:gd name="connsiteY43" fmla="*/ 478155 h 561975"/>
                  <a:gd name="connsiteX44" fmla="*/ 285750 w 857250"/>
                  <a:gd name="connsiteY44" fmla="*/ 535305 h 561975"/>
                  <a:gd name="connsiteX45" fmla="*/ 285750 w 857250"/>
                  <a:gd name="connsiteY45" fmla="*/ 180975 h 561975"/>
                  <a:gd name="connsiteX46" fmla="*/ 228600 w 857250"/>
                  <a:gd name="connsiteY46" fmla="*/ 180975 h 561975"/>
                  <a:gd name="connsiteX47" fmla="*/ 228600 w 857250"/>
                  <a:gd name="connsiteY47" fmla="*/ 478155 h 561975"/>
                  <a:gd name="connsiteX48" fmla="*/ 485775 w 857250"/>
                  <a:gd name="connsiteY48" fmla="*/ 0 h 561975"/>
                  <a:gd name="connsiteX49" fmla="*/ 257175 w 857250"/>
                  <a:gd name="connsiteY49" fmla="*/ 0 h 561975"/>
                  <a:gd name="connsiteX50" fmla="*/ 257175 w 857250"/>
                  <a:gd name="connsiteY50" fmla="*/ 57150 h 561975"/>
                  <a:gd name="connsiteX51" fmla="*/ 485775 w 857250"/>
                  <a:gd name="connsiteY51" fmla="*/ 57150 h 561975"/>
                  <a:gd name="connsiteX52" fmla="*/ 485775 w 857250"/>
                  <a:gd name="connsiteY52" fmla="*/ 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57250" h="561975">
                    <a:moveTo>
                      <a:pt x="660083" y="257175"/>
                    </a:moveTo>
                    <a:lnTo>
                      <a:pt x="723900" y="304800"/>
                    </a:lnTo>
                    <a:lnTo>
                      <a:pt x="723900" y="561975"/>
                    </a:lnTo>
                    <a:lnTo>
                      <a:pt x="323850" y="561975"/>
                    </a:lnTo>
                    <a:lnTo>
                      <a:pt x="323850" y="180975"/>
                    </a:lnTo>
                    <a:lnTo>
                      <a:pt x="590550" y="180975"/>
                    </a:lnTo>
                    <a:lnTo>
                      <a:pt x="590550" y="238125"/>
                    </a:lnTo>
                    <a:cubicBezTo>
                      <a:pt x="590550" y="248602"/>
                      <a:pt x="599123" y="257175"/>
                      <a:pt x="609600" y="257175"/>
                    </a:cubicBezTo>
                    <a:lnTo>
                      <a:pt x="660083" y="257175"/>
                    </a:lnTo>
                    <a:close/>
                    <a:moveTo>
                      <a:pt x="419100" y="142875"/>
                    </a:moveTo>
                    <a:lnTo>
                      <a:pt x="419100" y="95250"/>
                    </a:lnTo>
                    <a:lnTo>
                      <a:pt x="323850" y="95250"/>
                    </a:lnTo>
                    <a:lnTo>
                      <a:pt x="323850" y="142875"/>
                    </a:lnTo>
                    <a:lnTo>
                      <a:pt x="419100" y="142875"/>
                    </a:lnTo>
                    <a:close/>
                    <a:moveTo>
                      <a:pt x="838200" y="409575"/>
                    </a:moveTo>
                    <a:cubicBezTo>
                      <a:pt x="831533" y="409575"/>
                      <a:pt x="824865" y="413385"/>
                      <a:pt x="822008" y="419100"/>
                    </a:cubicBezTo>
                    <a:cubicBezTo>
                      <a:pt x="820103" y="421958"/>
                      <a:pt x="819150" y="424815"/>
                      <a:pt x="819150" y="428625"/>
                    </a:cubicBezTo>
                    <a:lnTo>
                      <a:pt x="819150" y="457200"/>
                    </a:lnTo>
                    <a:lnTo>
                      <a:pt x="762000" y="457200"/>
                    </a:lnTo>
                    <a:lnTo>
                      <a:pt x="762000" y="514350"/>
                    </a:lnTo>
                    <a:lnTo>
                      <a:pt x="819150" y="514350"/>
                    </a:lnTo>
                    <a:lnTo>
                      <a:pt x="819150" y="542925"/>
                    </a:lnTo>
                    <a:cubicBezTo>
                      <a:pt x="819150" y="546735"/>
                      <a:pt x="820103" y="549593"/>
                      <a:pt x="822008" y="552450"/>
                    </a:cubicBezTo>
                    <a:cubicBezTo>
                      <a:pt x="824865" y="558165"/>
                      <a:pt x="831533" y="561975"/>
                      <a:pt x="838200" y="561975"/>
                    </a:cubicBezTo>
                    <a:cubicBezTo>
                      <a:pt x="848678" y="561975"/>
                      <a:pt x="857250" y="553403"/>
                      <a:pt x="857250" y="542925"/>
                    </a:cubicBezTo>
                    <a:lnTo>
                      <a:pt x="857250" y="428625"/>
                    </a:lnTo>
                    <a:cubicBezTo>
                      <a:pt x="857250" y="418148"/>
                      <a:pt x="848678" y="409575"/>
                      <a:pt x="838200" y="409575"/>
                    </a:cubicBezTo>
                    <a:close/>
                    <a:moveTo>
                      <a:pt x="38100" y="295275"/>
                    </a:moveTo>
                    <a:cubicBezTo>
                      <a:pt x="38100" y="284798"/>
                      <a:pt x="29528" y="276225"/>
                      <a:pt x="19050" y="276225"/>
                    </a:cubicBezTo>
                    <a:cubicBezTo>
                      <a:pt x="8573" y="276225"/>
                      <a:pt x="0" y="284798"/>
                      <a:pt x="0" y="295275"/>
                    </a:cubicBezTo>
                    <a:lnTo>
                      <a:pt x="0" y="447675"/>
                    </a:lnTo>
                    <a:cubicBezTo>
                      <a:pt x="0" y="458153"/>
                      <a:pt x="8573" y="466725"/>
                      <a:pt x="19050" y="466725"/>
                    </a:cubicBezTo>
                    <a:cubicBezTo>
                      <a:pt x="29528" y="466725"/>
                      <a:pt x="38100" y="458153"/>
                      <a:pt x="38100" y="447675"/>
                    </a:cubicBezTo>
                    <a:lnTo>
                      <a:pt x="38100" y="390525"/>
                    </a:lnTo>
                    <a:lnTo>
                      <a:pt x="95250" y="390525"/>
                    </a:lnTo>
                    <a:lnTo>
                      <a:pt x="95250" y="352425"/>
                    </a:lnTo>
                    <a:lnTo>
                      <a:pt x="38100" y="352425"/>
                    </a:lnTo>
                    <a:lnTo>
                      <a:pt x="38100" y="295275"/>
                    </a:lnTo>
                    <a:close/>
                    <a:moveTo>
                      <a:pt x="133350" y="466725"/>
                    </a:moveTo>
                    <a:lnTo>
                      <a:pt x="190500" y="466725"/>
                    </a:lnTo>
                    <a:lnTo>
                      <a:pt x="190500" y="266700"/>
                    </a:lnTo>
                    <a:lnTo>
                      <a:pt x="133350" y="266700"/>
                    </a:lnTo>
                    <a:lnTo>
                      <a:pt x="133350" y="466725"/>
                    </a:lnTo>
                    <a:close/>
                    <a:moveTo>
                      <a:pt x="228600" y="478155"/>
                    </a:moveTo>
                    <a:lnTo>
                      <a:pt x="285750" y="535305"/>
                    </a:lnTo>
                    <a:lnTo>
                      <a:pt x="285750" y="180975"/>
                    </a:lnTo>
                    <a:lnTo>
                      <a:pt x="228600" y="180975"/>
                    </a:lnTo>
                    <a:lnTo>
                      <a:pt x="228600" y="478155"/>
                    </a:lnTo>
                    <a:close/>
                    <a:moveTo>
                      <a:pt x="485775" y="0"/>
                    </a:moveTo>
                    <a:lnTo>
                      <a:pt x="257175" y="0"/>
                    </a:lnTo>
                    <a:lnTo>
                      <a:pt x="257175" y="57150"/>
                    </a:lnTo>
                    <a:lnTo>
                      <a:pt x="485775" y="57150"/>
                    </a:lnTo>
                    <a:lnTo>
                      <a:pt x="485775" y="0"/>
                    </a:lnTo>
                    <a:close/>
                  </a:path>
                </a:pathLst>
              </a:custGeom>
              <a:noFill/>
              <a:ln w="12700"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Montserrat"/>
                  <a:ea typeface="+mn-ea"/>
                  <a:cs typeface="+mn-cs"/>
                </a:endParaRPr>
              </a:p>
            </p:txBody>
          </p:sp>
        </p:grpSp>
      </p:grpSp>
      <p:grpSp>
        <p:nvGrpSpPr>
          <p:cNvPr id="147" name="Group 146">
            <a:extLst>
              <a:ext uri="{FF2B5EF4-FFF2-40B4-BE49-F238E27FC236}">
                <a16:creationId xmlns:a16="http://schemas.microsoft.com/office/drawing/2014/main" id="{16C3A947-7EE8-C34B-40A4-033EA6F2738A}"/>
              </a:ext>
            </a:extLst>
          </p:cNvPr>
          <p:cNvGrpSpPr/>
          <p:nvPr/>
        </p:nvGrpSpPr>
        <p:grpSpPr>
          <a:xfrm>
            <a:off x="5021503" y="4537576"/>
            <a:ext cx="1694162" cy="307777"/>
            <a:chOff x="3514327" y="4105971"/>
            <a:chExt cx="1694162" cy="307777"/>
          </a:xfrm>
        </p:grpSpPr>
        <p:grpSp>
          <p:nvGrpSpPr>
            <p:cNvPr id="148" name="Group 147">
              <a:extLst>
                <a:ext uri="{FF2B5EF4-FFF2-40B4-BE49-F238E27FC236}">
                  <a16:creationId xmlns:a16="http://schemas.microsoft.com/office/drawing/2014/main" id="{3A1E1557-F693-8102-9E79-9FC4D6502278}"/>
                </a:ext>
              </a:extLst>
            </p:cNvPr>
            <p:cNvGrpSpPr/>
            <p:nvPr/>
          </p:nvGrpSpPr>
          <p:grpSpPr>
            <a:xfrm rot="16200000">
              <a:off x="3636299" y="3990204"/>
              <a:ext cx="295400" cy="539343"/>
              <a:chOff x="3137829" y="3643832"/>
              <a:chExt cx="201840" cy="368517"/>
            </a:xfrm>
          </p:grpSpPr>
          <p:sp>
            <p:nvSpPr>
              <p:cNvPr id="150" name="Graphic 122">
                <a:extLst>
                  <a:ext uri="{FF2B5EF4-FFF2-40B4-BE49-F238E27FC236}">
                    <a16:creationId xmlns:a16="http://schemas.microsoft.com/office/drawing/2014/main" id="{12DF455D-60D6-CDFF-B3EA-CBBB374C3AA7}"/>
                  </a:ext>
                </a:extLst>
              </p:cNvPr>
              <p:cNvSpPr/>
              <p:nvPr/>
            </p:nvSpPr>
            <p:spPr>
              <a:xfrm>
                <a:off x="3162426" y="3674010"/>
                <a:ext cx="177243" cy="338339"/>
              </a:xfrm>
              <a:custGeom>
                <a:avLst/>
                <a:gdLst>
                  <a:gd name="connsiteX0" fmla="*/ 424815 w 449579"/>
                  <a:gd name="connsiteY0" fmla="*/ 40958 h 858202"/>
                  <a:gd name="connsiteX1" fmla="*/ 289560 w 449579"/>
                  <a:gd name="connsiteY1" fmla="*/ 40958 h 858202"/>
                  <a:gd name="connsiteX2" fmla="*/ 289560 w 449579"/>
                  <a:gd name="connsiteY2" fmla="*/ 19050 h 858202"/>
                  <a:gd name="connsiteX3" fmla="*/ 270510 w 449579"/>
                  <a:gd name="connsiteY3" fmla="*/ 0 h 858202"/>
                  <a:gd name="connsiteX4" fmla="*/ 179070 w 449579"/>
                  <a:gd name="connsiteY4" fmla="*/ 0 h 858202"/>
                  <a:gd name="connsiteX5" fmla="*/ 160020 w 449579"/>
                  <a:gd name="connsiteY5" fmla="*/ 19050 h 858202"/>
                  <a:gd name="connsiteX6" fmla="*/ 160020 w 449579"/>
                  <a:gd name="connsiteY6" fmla="*/ 40958 h 858202"/>
                  <a:gd name="connsiteX7" fmla="*/ 24765 w 449579"/>
                  <a:gd name="connsiteY7" fmla="*/ 40958 h 858202"/>
                  <a:gd name="connsiteX8" fmla="*/ 0 w 449579"/>
                  <a:gd name="connsiteY8" fmla="*/ 65723 h 858202"/>
                  <a:gd name="connsiteX9" fmla="*/ 0 w 449579"/>
                  <a:gd name="connsiteY9" fmla="*/ 833438 h 858202"/>
                  <a:gd name="connsiteX10" fmla="*/ 24765 w 449579"/>
                  <a:gd name="connsiteY10" fmla="*/ 858203 h 858202"/>
                  <a:gd name="connsiteX11" fmla="*/ 424815 w 449579"/>
                  <a:gd name="connsiteY11" fmla="*/ 858203 h 858202"/>
                  <a:gd name="connsiteX12" fmla="*/ 449580 w 449579"/>
                  <a:gd name="connsiteY12" fmla="*/ 833438 h 858202"/>
                  <a:gd name="connsiteX13" fmla="*/ 449580 w 449579"/>
                  <a:gd name="connsiteY13" fmla="*/ 65723 h 858202"/>
                  <a:gd name="connsiteX14" fmla="*/ 424815 w 449579"/>
                  <a:gd name="connsiteY14" fmla="*/ 40958 h 858202"/>
                  <a:gd name="connsiteX15" fmla="*/ 141923 w 449579"/>
                  <a:gd name="connsiteY15" fmla="*/ 680085 h 858202"/>
                  <a:gd name="connsiteX16" fmla="*/ 215265 w 449579"/>
                  <a:gd name="connsiteY16" fmla="*/ 462915 h 858202"/>
                  <a:gd name="connsiteX17" fmla="*/ 116205 w 449579"/>
                  <a:gd name="connsiteY17" fmla="*/ 433388 h 858202"/>
                  <a:gd name="connsiteX18" fmla="*/ 308610 w 449579"/>
                  <a:gd name="connsiteY18" fmla="*/ 186690 h 858202"/>
                  <a:gd name="connsiteX19" fmla="*/ 236220 w 449579"/>
                  <a:gd name="connsiteY19" fmla="*/ 402908 h 858202"/>
                  <a:gd name="connsiteX20" fmla="*/ 334328 w 449579"/>
                  <a:gd name="connsiteY20" fmla="*/ 434340 h 858202"/>
                  <a:gd name="connsiteX21" fmla="*/ 141923 w 449579"/>
                  <a:gd name="connsiteY21" fmla="*/ 680085 h 85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9579" h="858202">
                    <a:moveTo>
                      <a:pt x="424815" y="40958"/>
                    </a:moveTo>
                    <a:lnTo>
                      <a:pt x="289560" y="40958"/>
                    </a:lnTo>
                    <a:lnTo>
                      <a:pt x="289560" y="19050"/>
                    </a:lnTo>
                    <a:cubicBezTo>
                      <a:pt x="289560" y="8573"/>
                      <a:pt x="280988" y="0"/>
                      <a:pt x="270510" y="0"/>
                    </a:cubicBezTo>
                    <a:lnTo>
                      <a:pt x="179070" y="0"/>
                    </a:lnTo>
                    <a:cubicBezTo>
                      <a:pt x="168592" y="0"/>
                      <a:pt x="160020" y="8573"/>
                      <a:pt x="160020" y="19050"/>
                    </a:cubicBezTo>
                    <a:lnTo>
                      <a:pt x="160020" y="40958"/>
                    </a:lnTo>
                    <a:lnTo>
                      <a:pt x="24765" y="40958"/>
                    </a:lnTo>
                    <a:cubicBezTo>
                      <a:pt x="11430" y="40958"/>
                      <a:pt x="0" y="52388"/>
                      <a:pt x="0" y="65723"/>
                    </a:cubicBezTo>
                    <a:lnTo>
                      <a:pt x="0" y="833438"/>
                    </a:lnTo>
                    <a:cubicBezTo>
                      <a:pt x="0" y="846773"/>
                      <a:pt x="11430" y="858203"/>
                      <a:pt x="24765" y="858203"/>
                    </a:cubicBezTo>
                    <a:lnTo>
                      <a:pt x="424815" y="858203"/>
                    </a:lnTo>
                    <a:cubicBezTo>
                      <a:pt x="438150" y="858203"/>
                      <a:pt x="449580" y="846773"/>
                      <a:pt x="449580" y="833438"/>
                    </a:cubicBezTo>
                    <a:lnTo>
                      <a:pt x="449580" y="65723"/>
                    </a:lnTo>
                    <a:cubicBezTo>
                      <a:pt x="449580" y="51435"/>
                      <a:pt x="438150" y="40958"/>
                      <a:pt x="424815" y="40958"/>
                    </a:cubicBezTo>
                    <a:close/>
                    <a:moveTo>
                      <a:pt x="141923" y="680085"/>
                    </a:moveTo>
                    <a:lnTo>
                      <a:pt x="215265" y="462915"/>
                    </a:lnTo>
                    <a:lnTo>
                      <a:pt x="116205" y="433388"/>
                    </a:lnTo>
                    <a:lnTo>
                      <a:pt x="308610" y="186690"/>
                    </a:lnTo>
                    <a:lnTo>
                      <a:pt x="236220" y="402908"/>
                    </a:lnTo>
                    <a:lnTo>
                      <a:pt x="334328" y="434340"/>
                    </a:lnTo>
                    <a:lnTo>
                      <a:pt x="141923" y="680085"/>
                    </a:lnTo>
                    <a:close/>
                  </a:path>
                </a:pathLst>
              </a:custGeom>
              <a:solidFill>
                <a:schemeClr val="accent6">
                  <a:lumMod val="25000"/>
                  <a:lumOff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Montserrat"/>
                  <a:ea typeface="+mn-ea"/>
                  <a:cs typeface="+mn-cs"/>
                </a:endParaRPr>
              </a:p>
            </p:txBody>
          </p:sp>
          <p:sp>
            <p:nvSpPr>
              <p:cNvPr id="151" name="Graphic 122">
                <a:extLst>
                  <a:ext uri="{FF2B5EF4-FFF2-40B4-BE49-F238E27FC236}">
                    <a16:creationId xmlns:a16="http://schemas.microsoft.com/office/drawing/2014/main" id="{767DD23E-3130-5299-2097-0DADBCB86F90}"/>
                  </a:ext>
                </a:extLst>
              </p:cNvPr>
              <p:cNvSpPr/>
              <p:nvPr/>
            </p:nvSpPr>
            <p:spPr>
              <a:xfrm>
                <a:off x="3137829" y="3643832"/>
                <a:ext cx="177243" cy="338339"/>
              </a:xfrm>
              <a:custGeom>
                <a:avLst/>
                <a:gdLst>
                  <a:gd name="connsiteX0" fmla="*/ 424815 w 449579"/>
                  <a:gd name="connsiteY0" fmla="*/ 40958 h 858202"/>
                  <a:gd name="connsiteX1" fmla="*/ 289560 w 449579"/>
                  <a:gd name="connsiteY1" fmla="*/ 40958 h 858202"/>
                  <a:gd name="connsiteX2" fmla="*/ 289560 w 449579"/>
                  <a:gd name="connsiteY2" fmla="*/ 19050 h 858202"/>
                  <a:gd name="connsiteX3" fmla="*/ 270510 w 449579"/>
                  <a:gd name="connsiteY3" fmla="*/ 0 h 858202"/>
                  <a:gd name="connsiteX4" fmla="*/ 179070 w 449579"/>
                  <a:gd name="connsiteY4" fmla="*/ 0 h 858202"/>
                  <a:gd name="connsiteX5" fmla="*/ 160020 w 449579"/>
                  <a:gd name="connsiteY5" fmla="*/ 19050 h 858202"/>
                  <a:gd name="connsiteX6" fmla="*/ 160020 w 449579"/>
                  <a:gd name="connsiteY6" fmla="*/ 40958 h 858202"/>
                  <a:gd name="connsiteX7" fmla="*/ 24765 w 449579"/>
                  <a:gd name="connsiteY7" fmla="*/ 40958 h 858202"/>
                  <a:gd name="connsiteX8" fmla="*/ 0 w 449579"/>
                  <a:gd name="connsiteY8" fmla="*/ 65723 h 858202"/>
                  <a:gd name="connsiteX9" fmla="*/ 0 w 449579"/>
                  <a:gd name="connsiteY9" fmla="*/ 833438 h 858202"/>
                  <a:gd name="connsiteX10" fmla="*/ 24765 w 449579"/>
                  <a:gd name="connsiteY10" fmla="*/ 858203 h 858202"/>
                  <a:gd name="connsiteX11" fmla="*/ 424815 w 449579"/>
                  <a:gd name="connsiteY11" fmla="*/ 858203 h 858202"/>
                  <a:gd name="connsiteX12" fmla="*/ 449580 w 449579"/>
                  <a:gd name="connsiteY12" fmla="*/ 833438 h 858202"/>
                  <a:gd name="connsiteX13" fmla="*/ 449580 w 449579"/>
                  <a:gd name="connsiteY13" fmla="*/ 65723 h 858202"/>
                  <a:gd name="connsiteX14" fmla="*/ 424815 w 449579"/>
                  <a:gd name="connsiteY14" fmla="*/ 40958 h 858202"/>
                  <a:gd name="connsiteX15" fmla="*/ 141923 w 449579"/>
                  <a:gd name="connsiteY15" fmla="*/ 680085 h 858202"/>
                  <a:gd name="connsiteX16" fmla="*/ 215265 w 449579"/>
                  <a:gd name="connsiteY16" fmla="*/ 462915 h 858202"/>
                  <a:gd name="connsiteX17" fmla="*/ 116205 w 449579"/>
                  <a:gd name="connsiteY17" fmla="*/ 433388 h 858202"/>
                  <a:gd name="connsiteX18" fmla="*/ 308610 w 449579"/>
                  <a:gd name="connsiteY18" fmla="*/ 186690 h 858202"/>
                  <a:gd name="connsiteX19" fmla="*/ 236220 w 449579"/>
                  <a:gd name="connsiteY19" fmla="*/ 402908 h 858202"/>
                  <a:gd name="connsiteX20" fmla="*/ 334328 w 449579"/>
                  <a:gd name="connsiteY20" fmla="*/ 434340 h 858202"/>
                  <a:gd name="connsiteX21" fmla="*/ 141923 w 449579"/>
                  <a:gd name="connsiteY21" fmla="*/ 680085 h 85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9579" h="858202">
                    <a:moveTo>
                      <a:pt x="424815" y="40958"/>
                    </a:moveTo>
                    <a:lnTo>
                      <a:pt x="289560" y="40958"/>
                    </a:lnTo>
                    <a:lnTo>
                      <a:pt x="289560" y="19050"/>
                    </a:lnTo>
                    <a:cubicBezTo>
                      <a:pt x="289560" y="8573"/>
                      <a:pt x="280988" y="0"/>
                      <a:pt x="270510" y="0"/>
                    </a:cubicBezTo>
                    <a:lnTo>
                      <a:pt x="179070" y="0"/>
                    </a:lnTo>
                    <a:cubicBezTo>
                      <a:pt x="168592" y="0"/>
                      <a:pt x="160020" y="8573"/>
                      <a:pt x="160020" y="19050"/>
                    </a:cubicBezTo>
                    <a:lnTo>
                      <a:pt x="160020" y="40958"/>
                    </a:lnTo>
                    <a:lnTo>
                      <a:pt x="24765" y="40958"/>
                    </a:lnTo>
                    <a:cubicBezTo>
                      <a:pt x="11430" y="40958"/>
                      <a:pt x="0" y="52388"/>
                      <a:pt x="0" y="65723"/>
                    </a:cubicBezTo>
                    <a:lnTo>
                      <a:pt x="0" y="833438"/>
                    </a:lnTo>
                    <a:cubicBezTo>
                      <a:pt x="0" y="846773"/>
                      <a:pt x="11430" y="858203"/>
                      <a:pt x="24765" y="858203"/>
                    </a:cubicBezTo>
                    <a:lnTo>
                      <a:pt x="424815" y="858203"/>
                    </a:lnTo>
                    <a:cubicBezTo>
                      <a:pt x="438150" y="858203"/>
                      <a:pt x="449580" y="846773"/>
                      <a:pt x="449580" y="833438"/>
                    </a:cubicBezTo>
                    <a:lnTo>
                      <a:pt x="449580" y="65723"/>
                    </a:lnTo>
                    <a:cubicBezTo>
                      <a:pt x="449580" y="51435"/>
                      <a:pt x="438150" y="40958"/>
                      <a:pt x="424815" y="40958"/>
                    </a:cubicBezTo>
                    <a:close/>
                    <a:moveTo>
                      <a:pt x="141923" y="680085"/>
                    </a:moveTo>
                    <a:lnTo>
                      <a:pt x="215265" y="462915"/>
                    </a:lnTo>
                    <a:lnTo>
                      <a:pt x="116205" y="433388"/>
                    </a:lnTo>
                    <a:lnTo>
                      <a:pt x="308610" y="186690"/>
                    </a:lnTo>
                    <a:lnTo>
                      <a:pt x="236220" y="402908"/>
                    </a:lnTo>
                    <a:lnTo>
                      <a:pt x="334328" y="434340"/>
                    </a:lnTo>
                    <a:lnTo>
                      <a:pt x="141923" y="680085"/>
                    </a:lnTo>
                    <a:close/>
                  </a:path>
                </a:pathLst>
              </a:custGeom>
              <a:noFill/>
              <a:ln w="12700"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Montserrat"/>
                  <a:ea typeface="+mn-ea"/>
                  <a:cs typeface="+mn-cs"/>
                </a:endParaRPr>
              </a:p>
            </p:txBody>
          </p:sp>
        </p:grpSp>
        <p:sp>
          <p:nvSpPr>
            <p:cNvPr id="149" name="TextBox 148">
              <a:extLst>
                <a:ext uri="{FF2B5EF4-FFF2-40B4-BE49-F238E27FC236}">
                  <a16:creationId xmlns:a16="http://schemas.microsoft.com/office/drawing/2014/main" id="{B0A5FE20-8E80-3BDF-59D7-A37DF198A3A3}"/>
                </a:ext>
              </a:extLst>
            </p:cNvPr>
            <p:cNvSpPr txBox="1"/>
            <p:nvPr/>
          </p:nvSpPr>
          <p:spPr>
            <a:xfrm>
              <a:off x="4242868" y="4105971"/>
              <a:ext cx="965621" cy="307777"/>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6E0A"/>
                  </a:solidFill>
                  <a:effectLst/>
                  <a:uLnTx/>
                  <a:uFillTx/>
                  <a:latin typeface="Montserrat" pitchFamily="2" charset="77"/>
                  <a:ea typeface="+mn-ea"/>
                  <a:cs typeface="+mn-cs"/>
                </a:rPr>
                <a:t>BATTERY</a:t>
              </a:r>
              <a:endParaRPr kumimoji="0" lang="en-UA" sz="1400" b="1" i="0" u="none" strike="noStrike" kern="1200" cap="none" spc="0" normalizeH="0" baseline="0" noProof="0" dirty="0">
                <a:ln>
                  <a:noFill/>
                </a:ln>
                <a:solidFill>
                  <a:srgbClr val="F46E0A"/>
                </a:solidFill>
                <a:effectLst/>
                <a:uLnTx/>
                <a:uFillTx/>
                <a:latin typeface="Montserrat"/>
                <a:ea typeface="+mn-ea"/>
                <a:cs typeface="+mn-cs"/>
              </a:endParaRPr>
            </a:p>
          </p:txBody>
        </p:sp>
      </p:grpSp>
      <p:cxnSp>
        <p:nvCxnSpPr>
          <p:cNvPr id="160" name="Straight Connector 159">
            <a:extLst>
              <a:ext uri="{FF2B5EF4-FFF2-40B4-BE49-F238E27FC236}">
                <a16:creationId xmlns:a16="http://schemas.microsoft.com/office/drawing/2014/main" id="{E064348E-3F3D-7B1B-29F1-C071E9FFC7E7}"/>
              </a:ext>
            </a:extLst>
          </p:cNvPr>
          <p:cNvCxnSpPr>
            <a:cxnSpLocks/>
          </p:cNvCxnSpPr>
          <p:nvPr/>
        </p:nvCxnSpPr>
        <p:spPr>
          <a:xfrm>
            <a:off x="1967708" y="3985916"/>
            <a:ext cx="2332364" cy="0"/>
          </a:xfrm>
          <a:prstGeom prst="line">
            <a:avLst/>
          </a:prstGeom>
          <a:ln>
            <a:solidFill>
              <a:srgbClr val="F46E0A"/>
            </a:solidFill>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6741A7D-3CED-8958-0B97-A0DE14B98504}"/>
              </a:ext>
            </a:extLst>
          </p:cNvPr>
          <p:cNvSpPr txBox="1"/>
          <p:nvPr/>
        </p:nvSpPr>
        <p:spPr>
          <a:xfrm>
            <a:off x="8570775" y="642413"/>
            <a:ext cx="3953917" cy="646331"/>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40" normalizeH="0" baseline="0" noProof="0" dirty="0">
                <a:ln w="3175">
                  <a:noFill/>
                </a:ln>
                <a:solidFill>
                  <a:srgbClr val="F46E0A"/>
                </a:solidFill>
                <a:effectLst/>
                <a:uLnTx/>
                <a:uFillTx/>
                <a:latin typeface="Montserrat"/>
                <a:ea typeface="Roboto" panose="02000000000000000000" pitchFamily="2" charset="0"/>
                <a:cs typeface="+mn-cs"/>
              </a:rPr>
              <a:t>44</a:t>
            </a:r>
            <a:r>
              <a:rPr kumimoji="0" lang="en-US" sz="3200" b="1" i="0" u="none" strike="noStrike" kern="1200" cap="none" spc="-40" normalizeH="0" baseline="30000" noProof="0" dirty="0">
                <a:ln w="3175">
                  <a:noFill/>
                </a:ln>
                <a:solidFill>
                  <a:srgbClr val="F46E0A"/>
                </a:solidFill>
                <a:effectLst/>
                <a:uLnTx/>
                <a:uFillTx/>
                <a:latin typeface="Montserrat"/>
                <a:ea typeface="Roboto" panose="02000000000000000000" pitchFamily="2" charset="0"/>
                <a:cs typeface="+mn-cs"/>
              </a:rPr>
              <a:t>%</a:t>
            </a:r>
            <a:r>
              <a:rPr kumimoji="0" lang="en-US" sz="3600" b="1" i="0" u="none" strike="noStrike" kern="1200" cap="none" spc="-40" normalizeH="0" baseline="0" noProof="0" dirty="0">
                <a:ln w="3175">
                  <a:noFill/>
                </a:ln>
                <a:solidFill>
                  <a:srgbClr val="F46E0A"/>
                </a:solidFill>
                <a:effectLst/>
                <a:uLnTx/>
                <a:uFillTx/>
                <a:latin typeface="Montserrat"/>
                <a:ea typeface="Roboto" panose="02000000000000000000" pitchFamily="2" charset="0"/>
                <a:cs typeface="+mn-cs"/>
              </a:rPr>
              <a:t> </a:t>
            </a:r>
            <a:r>
              <a:rPr kumimoji="0" lang="en-US" sz="1200" b="1" i="0" u="none" strike="noStrike" kern="1200" cap="none" spc="-40" normalizeH="0" baseline="0" noProof="0" dirty="0">
                <a:ln w="3175">
                  <a:noFill/>
                </a:ln>
                <a:solidFill>
                  <a:srgbClr val="000000"/>
                </a:solidFill>
                <a:effectLst/>
                <a:uLnTx/>
                <a:uFillTx/>
                <a:latin typeface="Montserrat"/>
                <a:ea typeface="Roboto" panose="02000000000000000000" pitchFamily="2" charset="0"/>
                <a:cs typeface="+mn-cs"/>
              </a:rPr>
              <a:t>of</a:t>
            </a:r>
            <a:r>
              <a:rPr kumimoji="0" lang="en-US" sz="2000" b="1" i="0" u="none" strike="noStrike" kern="1200" cap="none" spc="-40" normalizeH="0" baseline="0" noProof="0" dirty="0">
                <a:ln w="3175">
                  <a:noFill/>
                </a:ln>
                <a:solidFill>
                  <a:srgbClr val="000000"/>
                </a:solidFill>
                <a:effectLst/>
                <a:uLnTx/>
                <a:uFillTx/>
                <a:latin typeface="Montserrat"/>
                <a:ea typeface="Roboto" panose="02000000000000000000" pitchFamily="2" charset="0"/>
                <a:cs typeface="+mn-cs"/>
              </a:rPr>
              <a:t> </a:t>
            </a:r>
            <a:r>
              <a:rPr kumimoji="0" lang="en-US" sz="1800" b="1" i="0" u="none" strike="noStrike" kern="1200" cap="none" spc="-40" normalizeH="0" baseline="0" noProof="0" dirty="0">
                <a:ln w="3175">
                  <a:noFill/>
                </a:ln>
                <a:solidFill>
                  <a:srgbClr val="000000"/>
                </a:solidFill>
                <a:effectLst/>
                <a:uLnTx/>
                <a:uFillTx/>
                <a:latin typeface="Montserrat"/>
                <a:ea typeface="Roboto" panose="02000000000000000000" pitchFamily="2" charset="0"/>
                <a:cs typeface="+mn-cs"/>
              </a:rPr>
              <a:t>EV drive-train</a:t>
            </a:r>
            <a:endParaRPr kumimoji="0" lang="en-US" sz="2000" b="1" i="0" u="none" strike="noStrike" kern="1200" cap="none" spc="-40" normalizeH="0" baseline="0" noProof="0" dirty="0">
              <a:ln w="3175">
                <a:noFill/>
              </a:ln>
              <a:solidFill>
                <a:srgbClr val="000000"/>
              </a:solidFill>
              <a:effectLst/>
              <a:uLnTx/>
              <a:uFillTx/>
              <a:latin typeface="Montserrat"/>
              <a:ea typeface="Roboto" panose="02000000000000000000" pitchFamily="2" charset="0"/>
              <a:cs typeface="+mn-cs"/>
            </a:endParaRPr>
          </a:p>
        </p:txBody>
      </p:sp>
      <p:cxnSp>
        <p:nvCxnSpPr>
          <p:cNvPr id="164" name="Straight Connector 163">
            <a:extLst>
              <a:ext uri="{FF2B5EF4-FFF2-40B4-BE49-F238E27FC236}">
                <a16:creationId xmlns:a16="http://schemas.microsoft.com/office/drawing/2014/main" id="{3704513C-8174-970D-0C4F-E2E50BD53D46}"/>
              </a:ext>
            </a:extLst>
          </p:cNvPr>
          <p:cNvCxnSpPr>
            <a:cxnSpLocks/>
          </p:cNvCxnSpPr>
          <p:nvPr/>
        </p:nvCxnSpPr>
        <p:spPr>
          <a:xfrm>
            <a:off x="8038921" y="1294278"/>
            <a:ext cx="4153079" cy="0"/>
          </a:xfrm>
          <a:prstGeom prst="line">
            <a:avLst/>
          </a:prstGeom>
          <a:ln>
            <a:solidFill>
              <a:srgbClr val="F46E0A"/>
            </a:solidFill>
          </a:ln>
        </p:spPr>
        <p:style>
          <a:lnRef idx="1">
            <a:schemeClr val="accent1"/>
          </a:lnRef>
          <a:fillRef idx="0">
            <a:schemeClr val="accent1"/>
          </a:fillRef>
          <a:effectRef idx="0">
            <a:schemeClr val="accent1"/>
          </a:effectRef>
          <a:fontRef idx="minor">
            <a:schemeClr val="tx1"/>
          </a:fontRef>
        </p:style>
      </p:cxnSp>
      <p:sp>
        <p:nvSpPr>
          <p:cNvPr id="165" name="!!_MAGNET">
            <a:extLst>
              <a:ext uri="{FF2B5EF4-FFF2-40B4-BE49-F238E27FC236}">
                <a16:creationId xmlns:a16="http://schemas.microsoft.com/office/drawing/2014/main" id="{3AFF6A0E-4F78-9C18-3B8A-90968312EC9F}"/>
              </a:ext>
            </a:extLst>
          </p:cNvPr>
          <p:cNvSpPr/>
          <p:nvPr/>
        </p:nvSpPr>
        <p:spPr>
          <a:xfrm rot="2700000">
            <a:off x="1618913" y="3780987"/>
            <a:ext cx="340080" cy="360456"/>
          </a:xfrm>
          <a:custGeom>
            <a:avLst/>
            <a:gdLst>
              <a:gd name="connsiteX0" fmla="*/ 414697 w 414847"/>
              <a:gd name="connsiteY0" fmla="*/ 110744 h 439700"/>
              <a:gd name="connsiteX1" fmla="*/ 410451 w 414847"/>
              <a:gd name="connsiteY1" fmla="*/ 28089 h 439700"/>
              <a:gd name="connsiteX2" fmla="*/ 389414 w 414847"/>
              <a:gd name="connsiteY2" fmla="*/ 10383 h 439700"/>
              <a:gd name="connsiteX3" fmla="*/ 314908 w 414847"/>
              <a:gd name="connsiteY3" fmla="*/ 10774 h 439700"/>
              <a:gd name="connsiteX4" fmla="*/ 296137 w 414847"/>
              <a:gd name="connsiteY4" fmla="*/ 27116 h 439700"/>
              <a:gd name="connsiteX5" fmla="*/ 297549 w 414847"/>
              <a:gd name="connsiteY5" fmla="*/ 99248 h 439700"/>
              <a:gd name="connsiteX6" fmla="*/ 297187 w 414847"/>
              <a:gd name="connsiteY6" fmla="*/ 257166 h 439700"/>
              <a:gd name="connsiteX7" fmla="*/ 266711 w 414847"/>
              <a:gd name="connsiteY7" fmla="*/ 302959 h 439700"/>
              <a:gd name="connsiteX8" fmla="*/ 106975 w 414847"/>
              <a:gd name="connsiteY8" fmla="*/ 212580 h 439700"/>
              <a:gd name="connsiteX9" fmla="*/ 107185 w 414847"/>
              <a:gd name="connsiteY9" fmla="*/ 26330 h 439700"/>
              <a:gd name="connsiteX10" fmla="*/ 80393 w 414847"/>
              <a:gd name="connsiteY10" fmla="*/ 964 h 439700"/>
              <a:gd name="connsiteX11" fmla="*/ 54035 w 414847"/>
              <a:gd name="connsiteY11" fmla="*/ 1066 h 439700"/>
              <a:gd name="connsiteX12" fmla="*/ 14085 w 414847"/>
              <a:gd name="connsiteY12" fmla="*/ 5410 h 439700"/>
              <a:gd name="connsiteX13" fmla="*/ 1172 w 414847"/>
              <a:gd name="connsiteY13" fmla="*/ 24512 h 439700"/>
              <a:gd name="connsiteX14" fmla="*/ 4123 w 414847"/>
              <a:gd name="connsiteY14" fmla="*/ 119103 h 439700"/>
              <a:gd name="connsiteX15" fmla="*/ 674 w 414847"/>
              <a:gd name="connsiteY15" fmla="*/ 166376 h 439700"/>
              <a:gd name="connsiteX16" fmla="*/ 5242 w 414847"/>
              <a:gd name="connsiteY16" fmla="*/ 265569 h 439700"/>
              <a:gd name="connsiteX17" fmla="*/ 16230 w 414847"/>
              <a:gd name="connsiteY17" fmla="*/ 326439 h 439700"/>
              <a:gd name="connsiteX18" fmla="*/ 87276 w 414847"/>
              <a:gd name="connsiteY18" fmla="*/ 403310 h 439700"/>
              <a:gd name="connsiteX19" fmla="*/ 247212 w 414847"/>
              <a:gd name="connsiteY19" fmla="*/ 437959 h 439700"/>
              <a:gd name="connsiteX20" fmla="*/ 306900 w 414847"/>
              <a:gd name="connsiteY20" fmla="*/ 423234 h 439700"/>
              <a:gd name="connsiteX21" fmla="*/ 372192 w 414847"/>
              <a:gd name="connsiteY21" fmla="*/ 370987 h 439700"/>
              <a:gd name="connsiteX22" fmla="*/ 408546 w 414847"/>
              <a:gd name="connsiteY22" fmla="*/ 296818 h 439700"/>
              <a:gd name="connsiteX23" fmla="*/ 414697 w 414847"/>
              <a:gd name="connsiteY23" fmla="*/ 110744 h 439700"/>
              <a:gd name="connsiteX24" fmla="*/ 383414 w 414847"/>
              <a:gd name="connsiteY24" fmla="*/ 30106 h 439700"/>
              <a:gd name="connsiteX25" fmla="*/ 391783 w 414847"/>
              <a:gd name="connsiteY25" fmla="*/ 35368 h 439700"/>
              <a:gd name="connsiteX26" fmla="*/ 382193 w 414847"/>
              <a:gd name="connsiteY26" fmla="*/ 55018 h 439700"/>
              <a:gd name="connsiteX27" fmla="*/ 382100 w 414847"/>
              <a:gd name="connsiteY27" fmla="*/ 38368 h 439700"/>
              <a:gd name="connsiteX28" fmla="*/ 371566 w 414847"/>
              <a:gd name="connsiteY28" fmla="*/ 44783 h 439700"/>
              <a:gd name="connsiteX29" fmla="*/ 383414 w 414847"/>
              <a:gd name="connsiteY29" fmla="*/ 30106 h 439700"/>
              <a:gd name="connsiteX30" fmla="*/ 341783 w 414847"/>
              <a:gd name="connsiteY30" fmla="*/ 33947 h 439700"/>
              <a:gd name="connsiteX31" fmla="*/ 362450 w 414847"/>
              <a:gd name="connsiteY31" fmla="*/ 29681 h 439700"/>
              <a:gd name="connsiteX32" fmla="*/ 336829 w 414847"/>
              <a:gd name="connsiteY32" fmla="*/ 68385 h 439700"/>
              <a:gd name="connsiteX33" fmla="*/ 341783 w 414847"/>
              <a:gd name="connsiteY33" fmla="*/ 33947 h 439700"/>
              <a:gd name="connsiteX34" fmla="*/ 71032 w 414847"/>
              <a:gd name="connsiteY34" fmla="*/ 31768 h 439700"/>
              <a:gd name="connsiteX35" fmla="*/ 52388 w 414847"/>
              <a:gd name="connsiteY35" fmla="*/ 72577 h 439700"/>
              <a:gd name="connsiteX36" fmla="*/ 48089 w 414847"/>
              <a:gd name="connsiteY36" fmla="*/ 70613 h 439700"/>
              <a:gd name="connsiteX37" fmla="*/ 71032 w 414847"/>
              <a:gd name="connsiteY37" fmla="*/ 31768 h 439700"/>
              <a:gd name="connsiteX38" fmla="*/ 51230 w 414847"/>
              <a:gd name="connsiteY38" fmla="*/ 30497 h 439700"/>
              <a:gd name="connsiteX39" fmla="*/ 36231 w 414847"/>
              <a:gd name="connsiteY39" fmla="*/ 54237 h 439700"/>
              <a:gd name="connsiteX40" fmla="*/ 51230 w 414847"/>
              <a:gd name="connsiteY40" fmla="*/ 30497 h 439700"/>
              <a:gd name="connsiteX41" fmla="*/ 393439 w 414847"/>
              <a:gd name="connsiteY41" fmla="*/ 250883 h 439700"/>
              <a:gd name="connsiteX42" fmla="*/ 389096 w 414847"/>
              <a:gd name="connsiteY42" fmla="*/ 297942 h 439700"/>
              <a:gd name="connsiteX43" fmla="*/ 319398 w 414847"/>
              <a:gd name="connsiteY43" fmla="*/ 389405 h 439700"/>
              <a:gd name="connsiteX44" fmla="*/ 299332 w 414847"/>
              <a:gd name="connsiteY44" fmla="*/ 404688 h 439700"/>
              <a:gd name="connsiteX45" fmla="*/ 235975 w 414847"/>
              <a:gd name="connsiteY45" fmla="*/ 418695 h 439700"/>
              <a:gd name="connsiteX46" fmla="*/ 102666 w 414847"/>
              <a:gd name="connsiteY46" fmla="*/ 391169 h 439700"/>
              <a:gd name="connsiteX47" fmla="*/ 25463 w 414847"/>
              <a:gd name="connsiteY47" fmla="*/ 232049 h 439700"/>
              <a:gd name="connsiteX48" fmla="*/ 23680 w 414847"/>
              <a:gd name="connsiteY48" fmla="*/ 109009 h 439700"/>
              <a:gd name="connsiteX49" fmla="*/ 37467 w 414847"/>
              <a:gd name="connsiteY49" fmla="*/ 92491 h 439700"/>
              <a:gd name="connsiteX50" fmla="*/ 89084 w 414847"/>
              <a:gd name="connsiteY50" fmla="*/ 137439 h 439700"/>
              <a:gd name="connsiteX51" fmla="*/ 89084 w 414847"/>
              <a:gd name="connsiteY51" fmla="*/ 169581 h 439700"/>
              <a:gd name="connsiteX52" fmla="*/ 95880 w 414847"/>
              <a:gd name="connsiteY52" fmla="*/ 256790 h 439700"/>
              <a:gd name="connsiteX53" fmla="*/ 163375 w 414847"/>
              <a:gd name="connsiteY53" fmla="*/ 326146 h 439700"/>
              <a:gd name="connsiteX54" fmla="*/ 288271 w 414847"/>
              <a:gd name="connsiteY54" fmla="*/ 313605 h 439700"/>
              <a:gd name="connsiteX55" fmla="*/ 323350 w 414847"/>
              <a:gd name="connsiteY55" fmla="*/ 241718 h 439700"/>
              <a:gd name="connsiteX56" fmla="*/ 326135 w 414847"/>
              <a:gd name="connsiteY56" fmla="*/ 116948 h 439700"/>
              <a:gd name="connsiteX57" fmla="*/ 342770 w 414847"/>
              <a:gd name="connsiteY57" fmla="*/ 103459 h 439700"/>
              <a:gd name="connsiteX58" fmla="*/ 386238 w 414847"/>
              <a:gd name="connsiteY58" fmla="*/ 105467 h 439700"/>
              <a:gd name="connsiteX59" fmla="*/ 396737 w 414847"/>
              <a:gd name="connsiteY59" fmla="*/ 113880 h 439700"/>
              <a:gd name="connsiteX60" fmla="*/ 393439 w 414847"/>
              <a:gd name="connsiteY60" fmla="*/ 250883 h 4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14847" h="439700">
                <a:moveTo>
                  <a:pt x="414697" y="110744"/>
                </a:moveTo>
                <a:cubicBezTo>
                  <a:pt x="415127" y="79808"/>
                  <a:pt x="413988" y="53963"/>
                  <a:pt x="410451" y="28089"/>
                </a:cubicBezTo>
                <a:cubicBezTo>
                  <a:pt x="408541" y="14140"/>
                  <a:pt x="402453" y="10100"/>
                  <a:pt x="389414" y="10383"/>
                </a:cubicBezTo>
                <a:cubicBezTo>
                  <a:pt x="364599" y="10921"/>
                  <a:pt x="339834" y="14599"/>
                  <a:pt x="314908" y="10774"/>
                </a:cubicBezTo>
                <a:cubicBezTo>
                  <a:pt x="303461" y="9015"/>
                  <a:pt x="297798" y="15117"/>
                  <a:pt x="296137" y="27116"/>
                </a:cubicBezTo>
                <a:cubicBezTo>
                  <a:pt x="292781" y="51305"/>
                  <a:pt x="296777" y="75299"/>
                  <a:pt x="297549" y="99248"/>
                </a:cubicBezTo>
                <a:cubicBezTo>
                  <a:pt x="299254" y="151905"/>
                  <a:pt x="307135" y="204191"/>
                  <a:pt x="297187" y="257166"/>
                </a:cubicBezTo>
                <a:cubicBezTo>
                  <a:pt x="293186" y="278458"/>
                  <a:pt x="284797" y="290989"/>
                  <a:pt x="266711" y="302959"/>
                </a:cubicBezTo>
                <a:cubicBezTo>
                  <a:pt x="204913" y="343852"/>
                  <a:pt x="104474" y="297096"/>
                  <a:pt x="106975" y="212580"/>
                </a:cubicBezTo>
                <a:cubicBezTo>
                  <a:pt x="108812" y="150410"/>
                  <a:pt x="104923" y="88397"/>
                  <a:pt x="107185" y="26330"/>
                </a:cubicBezTo>
                <a:cubicBezTo>
                  <a:pt x="107684" y="12635"/>
                  <a:pt x="92514" y="-2608"/>
                  <a:pt x="80393" y="964"/>
                </a:cubicBezTo>
                <a:cubicBezTo>
                  <a:pt x="71085" y="3704"/>
                  <a:pt x="63029" y="2957"/>
                  <a:pt x="54035" y="1066"/>
                </a:cubicBezTo>
                <a:cubicBezTo>
                  <a:pt x="40467" y="-1782"/>
                  <a:pt x="26890" y="1560"/>
                  <a:pt x="14085" y="5410"/>
                </a:cubicBezTo>
                <a:cubicBezTo>
                  <a:pt x="6331" y="7740"/>
                  <a:pt x="1934" y="13857"/>
                  <a:pt x="1172" y="24512"/>
                </a:cubicBezTo>
                <a:cubicBezTo>
                  <a:pt x="-1105" y="56264"/>
                  <a:pt x="6644" y="87498"/>
                  <a:pt x="4123" y="119103"/>
                </a:cubicBezTo>
                <a:cubicBezTo>
                  <a:pt x="2862" y="134854"/>
                  <a:pt x="2110" y="150645"/>
                  <a:pt x="674" y="166376"/>
                </a:cubicBezTo>
                <a:cubicBezTo>
                  <a:pt x="-2355" y="199599"/>
                  <a:pt x="5848" y="232240"/>
                  <a:pt x="5242" y="265569"/>
                </a:cubicBezTo>
                <a:cubicBezTo>
                  <a:pt x="4880" y="285361"/>
                  <a:pt x="6463" y="306638"/>
                  <a:pt x="16230" y="326439"/>
                </a:cubicBezTo>
                <a:cubicBezTo>
                  <a:pt x="32518" y="359466"/>
                  <a:pt x="58197" y="383870"/>
                  <a:pt x="87276" y="403310"/>
                </a:cubicBezTo>
                <a:cubicBezTo>
                  <a:pt x="135287" y="435399"/>
                  <a:pt x="190070" y="443851"/>
                  <a:pt x="247212" y="437959"/>
                </a:cubicBezTo>
                <a:cubicBezTo>
                  <a:pt x="267825" y="435834"/>
                  <a:pt x="288779" y="436371"/>
                  <a:pt x="306900" y="423234"/>
                </a:cubicBezTo>
                <a:cubicBezTo>
                  <a:pt x="329516" y="406842"/>
                  <a:pt x="354427" y="393333"/>
                  <a:pt x="372192" y="370987"/>
                </a:cubicBezTo>
                <a:cubicBezTo>
                  <a:pt x="389697" y="348962"/>
                  <a:pt x="405160" y="326034"/>
                  <a:pt x="408546" y="296818"/>
                </a:cubicBezTo>
                <a:cubicBezTo>
                  <a:pt x="415908" y="233300"/>
                  <a:pt x="414877" y="169547"/>
                  <a:pt x="414697" y="110744"/>
                </a:cubicBezTo>
                <a:close/>
                <a:moveTo>
                  <a:pt x="383414" y="30106"/>
                </a:moveTo>
                <a:cubicBezTo>
                  <a:pt x="387127" y="30483"/>
                  <a:pt x="391451" y="29012"/>
                  <a:pt x="391783" y="35368"/>
                </a:cubicBezTo>
                <a:cubicBezTo>
                  <a:pt x="392228" y="43796"/>
                  <a:pt x="394016" y="52473"/>
                  <a:pt x="382193" y="55018"/>
                </a:cubicBezTo>
                <a:cubicBezTo>
                  <a:pt x="379374" y="49605"/>
                  <a:pt x="388837" y="43469"/>
                  <a:pt x="382100" y="38368"/>
                </a:cubicBezTo>
                <a:cubicBezTo>
                  <a:pt x="377664" y="35012"/>
                  <a:pt x="374805" y="39189"/>
                  <a:pt x="371566" y="44783"/>
                </a:cubicBezTo>
                <a:cubicBezTo>
                  <a:pt x="371449" y="33815"/>
                  <a:pt x="374512" y="29203"/>
                  <a:pt x="383414" y="30106"/>
                </a:cubicBezTo>
                <a:close/>
                <a:moveTo>
                  <a:pt x="341783" y="33947"/>
                </a:moveTo>
                <a:cubicBezTo>
                  <a:pt x="341749" y="27678"/>
                  <a:pt x="353108" y="32290"/>
                  <a:pt x="362450" y="29681"/>
                </a:cubicBezTo>
                <a:cubicBezTo>
                  <a:pt x="353485" y="43224"/>
                  <a:pt x="346171" y="54271"/>
                  <a:pt x="336829" y="68385"/>
                </a:cubicBezTo>
                <a:cubicBezTo>
                  <a:pt x="336673" y="54110"/>
                  <a:pt x="341847" y="44646"/>
                  <a:pt x="341783" y="33947"/>
                </a:cubicBezTo>
                <a:close/>
                <a:moveTo>
                  <a:pt x="71032" y="31768"/>
                </a:moveTo>
                <a:cubicBezTo>
                  <a:pt x="64817" y="45369"/>
                  <a:pt x="58603" y="58976"/>
                  <a:pt x="52388" y="72577"/>
                </a:cubicBezTo>
                <a:cubicBezTo>
                  <a:pt x="50957" y="71923"/>
                  <a:pt x="49520" y="71268"/>
                  <a:pt x="48089" y="70613"/>
                </a:cubicBezTo>
                <a:cubicBezTo>
                  <a:pt x="53482" y="56494"/>
                  <a:pt x="57489" y="41641"/>
                  <a:pt x="71032" y="31768"/>
                </a:cubicBezTo>
                <a:close/>
                <a:moveTo>
                  <a:pt x="51230" y="30497"/>
                </a:moveTo>
                <a:cubicBezTo>
                  <a:pt x="45529" y="39521"/>
                  <a:pt x="40882" y="46879"/>
                  <a:pt x="36231" y="54237"/>
                </a:cubicBezTo>
                <a:cubicBezTo>
                  <a:pt x="39808" y="45584"/>
                  <a:pt x="35528" y="32041"/>
                  <a:pt x="51230" y="30497"/>
                </a:cubicBezTo>
                <a:close/>
                <a:moveTo>
                  <a:pt x="393439" y="250883"/>
                </a:moveTo>
                <a:cubicBezTo>
                  <a:pt x="391465" y="266556"/>
                  <a:pt x="393640" y="282488"/>
                  <a:pt x="389096" y="297942"/>
                </a:cubicBezTo>
                <a:cubicBezTo>
                  <a:pt x="377493" y="337364"/>
                  <a:pt x="354144" y="367928"/>
                  <a:pt x="319398" y="389405"/>
                </a:cubicBezTo>
                <a:cubicBezTo>
                  <a:pt x="312089" y="393925"/>
                  <a:pt x="306006" y="399631"/>
                  <a:pt x="299332" y="404688"/>
                </a:cubicBezTo>
                <a:cubicBezTo>
                  <a:pt x="280185" y="419188"/>
                  <a:pt x="257643" y="416814"/>
                  <a:pt x="235975" y="418695"/>
                </a:cubicBezTo>
                <a:cubicBezTo>
                  <a:pt x="188844" y="422794"/>
                  <a:pt x="143930" y="414889"/>
                  <a:pt x="102666" y="391169"/>
                </a:cubicBezTo>
                <a:cubicBezTo>
                  <a:pt x="50365" y="361108"/>
                  <a:pt x="12604" y="290383"/>
                  <a:pt x="25463" y="232049"/>
                </a:cubicBezTo>
                <a:cubicBezTo>
                  <a:pt x="34790" y="189725"/>
                  <a:pt x="18091" y="150063"/>
                  <a:pt x="23680" y="109009"/>
                </a:cubicBezTo>
                <a:cubicBezTo>
                  <a:pt x="25053" y="98921"/>
                  <a:pt x="25073" y="93752"/>
                  <a:pt x="37467" y="92491"/>
                </a:cubicBezTo>
                <a:cubicBezTo>
                  <a:pt x="89138" y="87249"/>
                  <a:pt x="89084" y="86711"/>
                  <a:pt x="89084" y="137439"/>
                </a:cubicBezTo>
                <a:cubicBezTo>
                  <a:pt x="89084" y="147064"/>
                  <a:pt x="89084" y="156683"/>
                  <a:pt x="89084" y="169581"/>
                </a:cubicBezTo>
                <a:cubicBezTo>
                  <a:pt x="90398" y="196540"/>
                  <a:pt x="84106" y="227408"/>
                  <a:pt x="95880" y="256790"/>
                </a:cubicBezTo>
                <a:cubicBezTo>
                  <a:pt x="108827" y="289103"/>
                  <a:pt x="131418" y="312892"/>
                  <a:pt x="163375" y="326146"/>
                </a:cubicBezTo>
                <a:cubicBezTo>
                  <a:pt x="206808" y="344160"/>
                  <a:pt x="248810" y="340271"/>
                  <a:pt x="288271" y="313605"/>
                </a:cubicBezTo>
                <a:cubicBezTo>
                  <a:pt x="313891" y="296290"/>
                  <a:pt x="318958" y="269111"/>
                  <a:pt x="323350" y="241718"/>
                </a:cubicBezTo>
                <a:cubicBezTo>
                  <a:pt x="329990" y="200312"/>
                  <a:pt x="324513" y="158535"/>
                  <a:pt x="326135" y="116948"/>
                </a:cubicBezTo>
                <a:cubicBezTo>
                  <a:pt x="326648" y="103787"/>
                  <a:pt x="329907" y="99487"/>
                  <a:pt x="342770" y="103459"/>
                </a:cubicBezTo>
                <a:cubicBezTo>
                  <a:pt x="357007" y="107856"/>
                  <a:pt x="371781" y="108809"/>
                  <a:pt x="386238" y="105467"/>
                </a:cubicBezTo>
                <a:cubicBezTo>
                  <a:pt x="394807" y="103484"/>
                  <a:pt x="397343" y="106083"/>
                  <a:pt x="396737" y="113880"/>
                </a:cubicBezTo>
                <a:cubicBezTo>
                  <a:pt x="393190" y="159497"/>
                  <a:pt x="399165" y="205383"/>
                  <a:pt x="393439" y="250883"/>
                </a:cubicBezTo>
                <a:close/>
              </a:path>
            </a:pathLst>
          </a:custGeom>
          <a:solidFill>
            <a:srgbClr val="F46E0A"/>
          </a:solidFill>
          <a:ln w="48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ontserrat"/>
              <a:ea typeface="+mn-ea"/>
              <a:cs typeface="+mn-cs"/>
            </a:endParaRPr>
          </a:p>
        </p:txBody>
      </p:sp>
      <p:grpSp>
        <p:nvGrpSpPr>
          <p:cNvPr id="170" name="Group 169">
            <a:extLst>
              <a:ext uri="{FF2B5EF4-FFF2-40B4-BE49-F238E27FC236}">
                <a16:creationId xmlns:a16="http://schemas.microsoft.com/office/drawing/2014/main" id="{2BEECC84-4CA9-B84B-458F-E496C94B40D7}"/>
              </a:ext>
            </a:extLst>
          </p:cNvPr>
          <p:cNvGrpSpPr/>
          <p:nvPr/>
        </p:nvGrpSpPr>
        <p:grpSpPr>
          <a:xfrm rot="10800000">
            <a:off x="879574" y="3674066"/>
            <a:ext cx="587465" cy="587465"/>
            <a:chOff x="1539516" y="5295455"/>
            <a:chExt cx="860107" cy="860107"/>
          </a:xfrm>
        </p:grpSpPr>
        <p:sp>
          <p:nvSpPr>
            <p:cNvPr id="171" name="Oval 170">
              <a:extLst>
                <a:ext uri="{FF2B5EF4-FFF2-40B4-BE49-F238E27FC236}">
                  <a16:creationId xmlns:a16="http://schemas.microsoft.com/office/drawing/2014/main" id="{D8C1827D-948C-DFD1-E469-7F9E9CDE7F66}"/>
                </a:ext>
              </a:extLst>
            </p:cNvPr>
            <p:cNvSpPr/>
            <p:nvPr/>
          </p:nvSpPr>
          <p:spPr>
            <a:xfrm>
              <a:off x="1539516" y="5295455"/>
              <a:ext cx="860107" cy="860107"/>
            </a:xfrm>
            <a:prstGeom prst="ellipse">
              <a:avLst/>
            </a:prstGeom>
            <a:solidFill>
              <a:srgbClr val="104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72" name="Freeform 171">
              <a:extLst>
                <a:ext uri="{FF2B5EF4-FFF2-40B4-BE49-F238E27FC236}">
                  <a16:creationId xmlns:a16="http://schemas.microsoft.com/office/drawing/2014/main" id="{A2F8F91B-2E6F-961F-7674-46A5EB2F1AC0}"/>
                </a:ext>
              </a:extLst>
            </p:cNvPr>
            <p:cNvSpPr/>
            <p:nvPr/>
          </p:nvSpPr>
          <p:spPr>
            <a:xfrm>
              <a:off x="1713762" y="5482648"/>
              <a:ext cx="503110" cy="503110"/>
            </a:xfrm>
            <a:custGeom>
              <a:avLst/>
              <a:gdLst>
                <a:gd name="connsiteX0" fmla="*/ 251555 w 503110"/>
                <a:gd name="connsiteY0" fmla="*/ 0 h 503110"/>
                <a:gd name="connsiteX1" fmla="*/ 0 w 503110"/>
                <a:gd name="connsiteY1" fmla="*/ 251555 h 503110"/>
                <a:gd name="connsiteX2" fmla="*/ 251555 w 503110"/>
                <a:gd name="connsiteY2" fmla="*/ 503111 h 503110"/>
                <a:gd name="connsiteX3" fmla="*/ 503111 w 503110"/>
                <a:gd name="connsiteY3" fmla="*/ 251555 h 503110"/>
                <a:gd name="connsiteX4" fmla="*/ 251555 w 503110"/>
                <a:gd name="connsiteY4" fmla="*/ 0 h 503110"/>
                <a:gd name="connsiteX5" fmla="*/ 351758 w 503110"/>
                <a:gd name="connsiteY5" fmla="*/ 335566 h 503110"/>
                <a:gd name="connsiteX6" fmla="*/ 294608 w 503110"/>
                <a:gd name="connsiteY6" fmla="*/ 392716 h 503110"/>
                <a:gd name="connsiteX7" fmla="*/ 270605 w 503110"/>
                <a:gd name="connsiteY7" fmla="*/ 392716 h 503110"/>
                <a:gd name="connsiteX8" fmla="*/ 270605 w 503110"/>
                <a:gd name="connsiteY8" fmla="*/ 427768 h 503110"/>
                <a:gd name="connsiteX9" fmla="*/ 232505 w 503110"/>
                <a:gd name="connsiteY9" fmla="*/ 427768 h 503110"/>
                <a:gd name="connsiteX10" fmla="*/ 232505 w 503110"/>
                <a:gd name="connsiteY10" fmla="*/ 392335 h 503110"/>
                <a:gd name="connsiteX11" fmla="*/ 156877 w 503110"/>
                <a:gd name="connsiteY11" fmla="*/ 392335 h 503110"/>
                <a:gd name="connsiteX12" fmla="*/ 156877 w 503110"/>
                <a:gd name="connsiteY12" fmla="*/ 354235 h 503110"/>
                <a:gd name="connsiteX13" fmla="*/ 294989 w 503110"/>
                <a:gd name="connsiteY13" fmla="*/ 354235 h 503110"/>
                <a:gd name="connsiteX14" fmla="*/ 314039 w 503110"/>
                <a:gd name="connsiteY14" fmla="*/ 335185 h 503110"/>
                <a:gd name="connsiteX15" fmla="*/ 314039 w 503110"/>
                <a:gd name="connsiteY15" fmla="*/ 289655 h 503110"/>
                <a:gd name="connsiteX16" fmla="*/ 294989 w 503110"/>
                <a:gd name="connsiteY16" fmla="*/ 270605 h 503110"/>
                <a:gd name="connsiteX17" fmla="*/ 208121 w 503110"/>
                <a:gd name="connsiteY17" fmla="*/ 270605 h 503110"/>
                <a:gd name="connsiteX18" fmla="*/ 150971 w 503110"/>
                <a:gd name="connsiteY18" fmla="*/ 213455 h 503110"/>
                <a:gd name="connsiteX19" fmla="*/ 150971 w 503110"/>
                <a:gd name="connsiteY19" fmla="*/ 167545 h 503110"/>
                <a:gd name="connsiteX20" fmla="*/ 208121 w 503110"/>
                <a:gd name="connsiteY20" fmla="*/ 110395 h 503110"/>
                <a:gd name="connsiteX21" fmla="*/ 232505 w 503110"/>
                <a:gd name="connsiteY21" fmla="*/ 110395 h 503110"/>
                <a:gd name="connsiteX22" fmla="*/ 232505 w 503110"/>
                <a:gd name="connsiteY22" fmla="*/ 75724 h 503110"/>
                <a:gd name="connsiteX23" fmla="*/ 270605 w 503110"/>
                <a:gd name="connsiteY23" fmla="*/ 75724 h 503110"/>
                <a:gd name="connsiteX24" fmla="*/ 270605 w 503110"/>
                <a:gd name="connsiteY24" fmla="*/ 110776 h 503110"/>
                <a:gd name="connsiteX25" fmla="*/ 346234 w 503110"/>
                <a:gd name="connsiteY25" fmla="*/ 110776 h 503110"/>
                <a:gd name="connsiteX26" fmla="*/ 346234 w 503110"/>
                <a:gd name="connsiteY26" fmla="*/ 148876 h 503110"/>
                <a:gd name="connsiteX27" fmla="*/ 208121 w 503110"/>
                <a:gd name="connsiteY27" fmla="*/ 148876 h 503110"/>
                <a:gd name="connsiteX28" fmla="*/ 189071 w 503110"/>
                <a:gd name="connsiteY28" fmla="*/ 167926 h 503110"/>
                <a:gd name="connsiteX29" fmla="*/ 189071 w 503110"/>
                <a:gd name="connsiteY29" fmla="*/ 213455 h 503110"/>
                <a:gd name="connsiteX30" fmla="*/ 208121 w 503110"/>
                <a:gd name="connsiteY30" fmla="*/ 232505 h 503110"/>
                <a:gd name="connsiteX31" fmla="*/ 294989 w 503110"/>
                <a:gd name="connsiteY31" fmla="*/ 232505 h 503110"/>
                <a:gd name="connsiteX32" fmla="*/ 352139 w 503110"/>
                <a:gd name="connsiteY32" fmla="*/ 289655 h 50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3110" h="503110">
                  <a:moveTo>
                    <a:pt x="251555" y="0"/>
                  </a:moveTo>
                  <a:cubicBezTo>
                    <a:pt x="112626" y="0"/>
                    <a:pt x="0" y="112626"/>
                    <a:pt x="0" y="251555"/>
                  </a:cubicBezTo>
                  <a:cubicBezTo>
                    <a:pt x="0" y="390485"/>
                    <a:pt x="112626" y="503111"/>
                    <a:pt x="251555" y="503111"/>
                  </a:cubicBezTo>
                  <a:cubicBezTo>
                    <a:pt x="390485" y="503111"/>
                    <a:pt x="503111" y="390485"/>
                    <a:pt x="503111" y="251555"/>
                  </a:cubicBezTo>
                  <a:cubicBezTo>
                    <a:pt x="502953" y="112690"/>
                    <a:pt x="390420" y="157"/>
                    <a:pt x="251555" y="0"/>
                  </a:cubicBezTo>
                  <a:close/>
                  <a:moveTo>
                    <a:pt x="351758" y="335566"/>
                  </a:moveTo>
                  <a:cubicBezTo>
                    <a:pt x="351758" y="367129"/>
                    <a:pt x="326171" y="392716"/>
                    <a:pt x="294608" y="392716"/>
                  </a:cubicBezTo>
                  <a:lnTo>
                    <a:pt x="270605" y="392716"/>
                  </a:lnTo>
                  <a:lnTo>
                    <a:pt x="270605" y="427768"/>
                  </a:lnTo>
                  <a:lnTo>
                    <a:pt x="232505" y="427768"/>
                  </a:lnTo>
                  <a:lnTo>
                    <a:pt x="232505" y="392335"/>
                  </a:lnTo>
                  <a:lnTo>
                    <a:pt x="156877" y="392335"/>
                  </a:lnTo>
                  <a:lnTo>
                    <a:pt x="156877" y="354235"/>
                  </a:lnTo>
                  <a:lnTo>
                    <a:pt x="294989" y="354235"/>
                  </a:lnTo>
                  <a:cubicBezTo>
                    <a:pt x="305511" y="354235"/>
                    <a:pt x="314039" y="345706"/>
                    <a:pt x="314039" y="335185"/>
                  </a:cubicBezTo>
                  <a:lnTo>
                    <a:pt x="314039" y="289655"/>
                  </a:lnTo>
                  <a:cubicBezTo>
                    <a:pt x="314039" y="279134"/>
                    <a:pt x="305511" y="270605"/>
                    <a:pt x="294989" y="270605"/>
                  </a:cubicBezTo>
                  <a:lnTo>
                    <a:pt x="208121" y="270605"/>
                  </a:lnTo>
                  <a:cubicBezTo>
                    <a:pt x="176558" y="270605"/>
                    <a:pt x="150971" y="245018"/>
                    <a:pt x="150971" y="213455"/>
                  </a:cubicBezTo>
                  <a:lnTo>
                    <a:pt x="150971" y="167545"/>
                  </a:lnTo>
                  <a:cubicBezTo>
                    <a:pt x="150971" y="135982"/>
                    <a:pt x="176558" y="110395"/>
                    <a:pt x="208121" y="110395"/>
                  </a:cubicBezTo>
                  <a:lnTo>
                    <a:pt x="232505" y="110395"/>
                  </a:lnTo>
                  <a:lnTo>
                    <a:pt x="232505" y="75724"/>
                  </a:lnTo>
                  <a:lnTo>
                    <a:pt x="270605" y="75724"/>
                  </a:lnTo>
                  <a:lnTo>
                    <a:pt x="270605" y="110776"/>
                  </a:lnTo>
                  <a:lnTo>
                    <a:pt x="346234" y="110776"/>
                  </a:lnTo>
                  <a:lnTo>
                    <a:pt x="346234" y="148876"/>
                  </a:lnTo>
                  <a:lnTo>
                    <a:pt x="208121" y="148876"/>
                  </a:lnTo>
                  <a:cubicBezTo>
                    <a:pt x="197600" y="148876"/>
                    <a:pt x="189071" y="157404"/>
                    <a:pt x="189071" y="167926"/>
                  </a:cubicBezTo>
                  <a:lnTo>
                    <a:pt x="189071" y="213455"/>
                  </a:lnTo>
                  <a:cubicBezTo>
                    <a:pt x="189071" y="223977"/>
                    <a:pt x="197600" y="232505"/>
                    <a:pt x="208121" y="232505"/>
                  </a:cubicBezTo>
                  <a:lnTo>
                    <a:pt x="294989" y="232505"/>
                  </a:lnTo>
                  <a:cubicBezTo>
                    <a:pt x="326552" y="232505"/>
                    <a:pt x="352139" y="258092"/>
                    <a:pt x="352139" y="289655"/>
                  </a:cubicBezTo>
                  <a:close/>
                </a:path>
              </a:pathLst>
            </a:custGeom>
            <a:solidFill>
              <a:srgbClr val="FEFFF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a:ea typeface="+mn-ea"/>
                <a:cs typeface="+mn-cs"/>
              </a:endParaRPr>
            </a:p>
          </p:txBody>
        </p:sp>
      </p:grpSp>
      <p:sp>
        <p:nvSpPr>
          <p:cNvPr id="174" name="TextBox 173">
            <a:extLst>
              <a:ext uri="{FF2B5EF4-FFF2-40B4-BE49-F238E27FC236}">
                <a16:creationId xmlns:a16="http://schemas.microsoft.com/office/drawing/2014/main" id="{6A3A0D2A-2A71-0A9C-6C91-85589F7FD762}"/>
              </a:ext>
            </a:extLst>
          </p:cNvPr>
          <p:cNvSpPr txBox="1"/>
          <p:nvPr/>
        </p:nvSpPr>
        <p:spPr>
          <a:xfrm>
            <a:off x="9552983" y="1362242"/>
            <a:ext cx="2465051" cy="769441"/>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40" normalizeH="0" baseline="0" noProof="0" dirty="0">
                <a:ln w="3175">
                  <a:noFill/>
                </a:ln>
                <a:solidFill>
                  <a:srgbClr val="000000"/>
                </a:solidFill>
                <a:effectLst/>
                <a:uLnTx/>
                <a:uFillTx/>
                <a:latin typeface="Montserrat"/>
                <a:ea typeface="Roboto" panose="02000000000000000000" pitchFamily="2" charset="0"/>
                <a:cs typeface="+mn-cs"/>
              </a:rPr>
              <a:t>comprised of </a:t>
            </a:r>
            <a:br>
              <a:rPr kumimoji="0" lang="en-US" sz="1200" b="1" i="0" u="none" strike="noStrike" kern="1200" cap="none" spc="-40" normalizeH="0" baseline="0" noProof="0" dirty="0">
                <a:ln w="3175">
                  <a:noFill/>
                </a:ln>
                <a:solidFill>
                  <a:srgbClr val="000000"/>
                </a:solidFill>
                <a:effectLst/>
                <a:uLnTx/>
                <a:uFillTx/>
                <a:latin typeface="Montserrat"/>
                <a:ea typeface="Roboto" panose="02000000000000000000" pitchFamily="2" charset="0"/>
                <a:cs typeface="+mn-cs"/>
              </a:rPr>
            </a:br>
            <a:r>
              <a:rPr kumimoji="0" lang="en-US" sz="1600" b="1" i="0" u="none" strike="noStrike" kern="1200" cap="none" spc="-40" normalizeH="0" baseline="0" noProof="0" dirty="0">
                <a:ln w="3175">
                  <a:noFill/>
                </a:ln>
                <a:solidFill>
                  <a:srgbClr val="000000"/>
                </a:solidFill>
                <a:effectLst/>
                <a:uLnTx/>
                <a:uFillTx/>
                <a:latin typeface="Montserrat"/>
                <a:ea typeface="Roboto" panose="02000000000000000000" pitchFamily="2" charset="0"/>
                <a:cs typeface="+mn-cs"/>
              </a:rPr>
              <a:t>magnetic </a:t>
            </a:r>
            <a:br>
              <a:rPr kumimoji="0" lang="en-US" sz="1600" b="1" i="0" u="none" strike="noStrike" kern="1200" cap="none" spc="-40" normalizeH="0" baseline="0" noProof="0" dirty="0">
                <a:ln w="3175">
                  <a:noFill/>
                </a:ln>
                <a:solidFill>
                  <a:srgbClr val="000000"/>
                </a:solidFill>
                <a:effectLst/>
                <a:uLnTx/>
                <a:uFillTx/>
                <a:latin typeface="Montserrat"/>
                <a:ea typeface="Roboto" panose="02000000000000000000" pitchFamily="2" charset="0"/>
                <a:cs typeface="+mn-cs"/>
              </a:rPr>
            </a:br>
            <a:r>
              <a:rPr kumimoji="0" lang="en-US" sz="1600" b="1" i="0" u="none" strike="noStrike" kern="1200" cap="none" spc="-40" normalizeH="0" baseline="0" noProof="0" dirty="0">
                <a:ln w="3175">
                  <a:noFill/>
                </a:ln>
                <a:solidFill>
                  <a:srgbClr val="000000"/>
                </a:solidFill>
                <a:effectLst/>
                <a:uLnTx/>
                <a:uFillTx/>
                <a:latin typeface="Montserrat"/>
                <a:ea typeface="Roboto" panose="02000000000000000000" pitchFamily="2" charset="0"/>
                <a:cs typeface="+mn-cs"/>
              </a:rPr>
              <a:t>components</a:t>
            </a:r>
            <a:endParaRPr kumimoji="0" lang="en-US" sz="1800" b="1" i="0" u="none" strike="noStrike" kern="1200" cap="none" spc="-40" normalizeH="0" baseline="0" noProof="0" dirty="0">
              <a:ln w="3175">
                <a:noFill/>
              </a:ln>
              <a:solidFill>
                <a:srgbClr val="000000"/>
              </a:solidFill>
              <a:effectLst/>
              <a:uLnTx/>
              <a:uFillTx/>
              <a:latin typeface="Montserrat"/>
              <a:ea typeface="Roboto" panose="02000000000000000000" pitchFamily="2" charset="0"/>
              <a:cs typeface="+mn-cs"/>
            </a:endParaRPr>
          </a:p>
        </p:txBody>
      </p:sp>
      <p:sp>
        <p:nvSpPr>
          <p:cNvPr id="175" name="Text Placeholder 3">
            <a:extLst>
              <a:ext uri="{FF2B5EF4-FFF2-40B4-BE49-F238E27FC236}">
                <a16:creationId xmlns:a16="http://schemas.microsoft.com/office/drawing/2014/main" id="{FC52B47E-10C0-2833-6197-74E0C64474A1}"/>
              </a:ext>
            </a:extLst>
          </p:cNvPr>
          <p:cNvSpPr txBox="1">
            <a:spLocks/>
          </p:cNvSpPr>
          <p:nvPr/>
        </p:nvSpPr>
        <p:spPr>
          <a:xfrm>
            <a:off x="873907" y="5338341"/>
            <a:ext cx="1640914" cy="1487221"/>
          </a:xfrm>
          <a:prstGeom prst="rect">
            <a:avLst/>
          </a:prstGeom>
        </p:spPr>
        <p:txBody>
          <a:bodyPr wrap="square" l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75000"/>
                    <a:lumOff val="25000"/>
                  </a:schemeClr>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0040" marR="0" lvl="0" indent="-320040" algn="l" defTabSz="914400" rtl="0" eaLnBrk="1" fontAlgn="auto" latinLnBrk="0" hangingPunct="1">
              <a:lnSpc>
                <a:spcPct val="90000"/>
              </a:lnSpc>
              <a:spcBef>
                <a:spcPts val="1600"/>
              </a:spcBef>
              <a:spcAft>
                <a:spcPts val="0"/>
              </a:spcAft>
              <a:buClr>
                <a:srgbClr val="F07F29"/>
              </a:buClr>
              <a:buSzTx/>
              <a:buFont typeface="System Font Regular"/>
              <a:buChar char="✗"/>
              <a:tabLst/>
              <a:defRPr/>
            </a:pPr>
            <a:r>
              <a:rPr kumimoji="0" lang="en-US" sz="1400" b="1" i="0" u="none" strike="noStrike" kern="1200" cap="none" spc="0" normalizeH="0" baseline="0" noProof="0" dirty="0">
                <a:ln>
                  <a:noFill/>
                </a:ln>
                <a:solidFill>
                  <a:srgbClr val="000000"/>
                </a:solidFill>
                <a:effectLst/>
                <a:uLnTx/>
                <a:uFillTx/>
                <a:latin typeface="Montserrat" pitchFamily="2" charset="77"/>
                <a:ea typeface="+mn-ea"/>
                <a:cs typeface="+mn-cs"/>
              </a:rPr>
              <a:t>Stalling Progress</a:t>
            </a:r>
          </a:p>
          <a:p>
            <a:pPr marL="320040" marR="0" lvl="0" indent="-320040" algn="l" defTabSz="914400" rtl="0" eaLnBrk="1" fontAlgn="auto" latinLnBrk="0" hangingPunct="1">
              <a:lnSpc>
                <a:spcPct val="90000"/>
              </a:lnSpc>
              <a:spcBef>
                <a:spcPts val="1600"/>
              </a:spcBef>
              <a:spcAft>
                <a:spcPts val="0"/>
              </a:spcAft>
              <a:buClr>
                <a:srgbClr val="F07F29"/>
              </a:buClr>
              <a:buSzTx/>
              <a:buFont typeface="System Font Regular"/>
              <a:buChar char="✗"/>
              <a:tabLst/>
              <a:defRPr/>
            </a:pPr>
            <a:r>
              <a:rPr kumimoji="0" lang="en-US" sz="1400" b="1" i="0" u="none" strike="noStrike" kern="1200" cap="none" spc="0" normalizeH="0" baseline="0" noProof="0" dirty="0">
                <a:ln>
                  <a:noFill/>
                </a:ln>
                <a:solidFill>
                  <a:srgbClr val="000000"/>
                </a:solidFill>
                <a:effectLst/>
                <a:uLnTx/>
                <a:uFillTx/>
                <a:latin typeface="Montserrat" pitchFamily="2" charset="77"/>
                <a:ea typeface="+mn-ea"/>
                <a:cs typeface="+mn-cs"/>
              </a:rPr>
              <a:t>Increasing Costs</a:t>
            </a:r>
          </a:p>
        </p:txBody>
      </p:sp>
      <p:sp>
        <p:nvSpPr>
          <p:cNvPr id="176" name="Text Placeholder 3">
            <a:extLst>
              <a:ext uri="{FF2B5EF4-FFF2-40B4-BE49-F238E27FC236}">
                <a16:creationId xmlns:a16="http://schemas.microsoft.com/office/drawing/2014/main" id="{C0EA1D0D-DD62-37F6-9B55-4FD668C8F7A5}"/>
              </a:ext>
            </a:extLst>
          </p:cNvPr>
          <p:cNvSpPr txBox="1">
            <a:spLocks/>
          </p:cNvSpPr>
          <p:nvPr/>
        </p:nvSpPr>
        <p:spPr>
          <a:xfrm>
            <a:off x="2526490" y="5338341"/>
            <a:ext cx="2425582" cy="1487221"/>
          </a:xfrm>
          <a:prstGeom prst="rect">
            <a:avLst/>
          </a:prstGeom>
        </p:spPr>
        <p:txBody>
          <a:bodyPr wrap="square" l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75000"/>
                    <a:lumOff val="25000"/>
                  </a:schemeClr>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0040" marR="0" lvl="0" indent="-320040" algn="l" defTabSz="914400" rtl="0" eaLnBrk="1" fontAlgn="auto" latinLnBrk="0" hangingPunct="1">
              <a:lnSpc>
                <a:spcPct val="90000"/>
              </a:lnSpc>
              <a:spcBef>
                <a:spcPts val="1600"/>
              </a:spcBef>
              <a:spcAft>
                <a:spcPts val="0"/>
              </a:spcAft>
              <a:buClr>
                <a:srgbClr val="F07F29"/>
              </a:buClr>
              <a:buSzTx/>
              <a:buFont typeface="System Font Regular"/>
              <a:buChar char="✗"/>
              <a:tabLst/>
              <a:defRPr/>
            </a:pPr>
            <a:r>
              <a:rPr kumimoji="0" lang="en-US" sz="1400" b="1" i="0" u="none" strike="noStrike" kern="1200" cap="none" spc="0" normalizeH="0" baseline="0" noProof="0" dirty="0">
                <a:ln>
                  <a:noFill/>
                </a:ln>
                <a:solidFill>
                  <a:srgbClr val="000000"/>
                </a:solidFill>
                <a:effectLst/>
                <a:uLnTx/>
                <a:uFillTx/>
                <a:latin typeface="Montserrat" pitchFamily="2" charset="77"/>
                <a:ea typeface="+mn-ea"/>
                <a:cs typeface="+mn-cs"/>
              </a:rPr>
              <a:t>Weighing </a:t>
            </a:r>
            <a:br>
              <a:rPr kumimoji="0" lang="en-US" sz="1400" b="1" i="0" u="none" strike="noStrike" kern="1200" cap="none" spc="0" normalizeH="0" baseline="0" noProof="0" dirty="0">
                <a:ln>
                  <a:noFill/>
                </a:ln>
                <a:solidFill>
                  <a:srgbClr val="000000"/>
                </a:solidFill>
                <a:effectLst/>
                <a:uLnTx/>
                <a:uFillTx/>
                <a:latin typeface="Montserrat" pitchFamily="2" charset="77"/>
                <a:ea typeface="+mn-ea"/>
                <a:cs typeface="+mn-cs"/>
              </a:rPr>
            </a:br>
            <a:r>
              <a:rPr kumimoji="0" lang="en-US" sz="1400" b="1" i="0" u="none" strike="noStrike" kern="1200" cap="none" spc="0" normalizeH="0" baseline="0" noProof="0" dirty="0">
                <a:ln>
                  <a:noFill/>
                </a:ln>
                <a:solidFill>
                  <a:srgbClr val="000000"/>
                </a:solidFill>
                <a:effectLst/>
                <a:uLnTx/>
                <a:uFillTx/>
                <a:latin typeface="Montserrat" pitchFamily="2" charset="77"/>
                <a:ea typeface="+mn-ea"/>
                <a:cs typeface="+mn-cs"/>
              </a:rPr>
              <a:t>down EV’s</a:t>
            </a:r>
          </a:p>
          <a:p>
            <a:pPr marL="320040" marR="0" lvl="0" indent="-320040" algn="l" defTabSz="914400" rtl="0" eaLnBrk="1" fontAlgn="auto" latinLnBrk="0" hangingPunct="1">
              <a:lnSpc>
                <a:spcPct val="90000"/>
              </a:lnSpc>
              <a:spcBef>
                <a:spcPts val="1600"/>
              </a:spcBef>
              <a:spcAft>
                <a:spcPts val="0"/>
              </a:spcAft>
              <a:buClr>
                <a:srgbClr val="F07F29"/>
              </a:buClr>
              <a:buSzTx/>
              <a:buFont typeface="System Font Regular"/>
              <a:buChar char="✗"/>
              <a:tabLst/>
              <a:defRPr/>
            </a:pPr>
            <a:r>
              <a:rPr kumimoji="0" lang="en-US" sz="1400" b="1" i="0" u="none" strike="noStrike" kern="1200" cap="none" spc="0" normalizeH="0" baseline="0" noProof="0" dirty="0">
                <a:ln>
                  <a:noFill/>
                </a:ln>
                <a:solidFill>
                  <a:srgbClr val="000000"/>
                </a:solidFill>
                <a:effectLst/>
                <a:uLnTx/>
                <a:uFillTx/>
                <a:latin typeface="Montserrat" pitchFamily="2" charset="77"/>
                <a:ea typeface="+mn-ea"/>
                <a:cs typeface="+mn-cs"/>
              </a:rPr>
              <a:t>Negating Battery Improvements </a:t>
            </a:r>
          </a:p>
        </p:txBody>
      </p:sp>
    </p:spTree>
    <p:extLst>
      <p:ext uri="{BB962C8B-B14F-4D97-AF65-F5344CB8AC3E}">
        <p14:creationId xmlns:p14="http://schemas.microsoft.com/office/powerpoint/2010/main" val="2396529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160"/>
                                        </p:tgtEl>
                                        <p:attrNameLst>
                                          <p:attrName>style.visibility</p:attrName>
                                        </p:attrNameLst>
                                      </p:cBhvr>
                                      <p:to>
                                        <p:strVal val="visible"/>
                                      </p:to>
                                    </p:set>
                                    <p:animEffect transition="in" filter="wipe(left)">
                                      <p:cBhvr>
                                        <p:cTn id="7" dur="1000"/>
                                        <p:tgtEl>
                                          <p:spTgt spid="160"/>
                                        </p:tgtEl>
                                      </p:cBhvr>
                                    </p:animEffect>
                                  </p:childTnLst>
                                </p:cTn>
                              </p:par>
                            </p:childTnLst>
                          </p:cTn>
                        </p:par>
                        <p:par>
                          <p:cTn id="8" fill="hold">
                            <p:stCondLst>
                              <p:cond delay="12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5"/>
                                        </p:tgtEl>
                                        <p:attrNameLst>
                                          <p:attrName>style.visibility</p:attrName>
                                        </p:attrNameLst>
                                      </p:cBhvr>
                                      <p:to>
                                        <p:strVal val="visible"/>
                                      </p:to>
                                    </p:set>
                                    <p:animEffect transition="in" filter="fade">
                                      <p:cBhvr>
                                        <p:cTn id="16" dur="500"/>
                                        <p:tgtEl>
                                          <p:spTgt spid="175"/>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76"/>
                                        </p:tgtEl>
                                        <p:attrNameLst>
                                          <p:attrName>style.visibility</p:attrName>
                                        </p:attrNameLst>
                                      </p:cBhvr>
                                      <p:to>
                                        <p:strVal val="visible"/>
                                      </p:to>
                                    </p:set>
                                    <p:animEffect transition="in" filter="fade">
                                      <p:cBhvr>
                                        <p:cTn id="19"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75" grpId="0"/>
      <p:bldP spid="17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501BF4A-15FD-BCAC-8EE3-AE5714261CE2}"/>
              </a:ext>
            </a:extLst>
          </p:cNvPr>
          <p:cNvSpPr>
            <a:spLocks noGrp="1"/>
          </p:cNvSpPr>
          <p:nvPr>
            <p:ph type="body" sz="quarter" idx="14"/>
          </p:nvPr>
        </p:nvSpPr>
        <p:spPr/>
        <p:txBody>
          <a:bodyPr/>
          <a:lstStyle/>
          <a:p>
            <a:endParaRPr lang="en-US"/>
          </a:p>
        </p:txBody>
      </p:sp>
      <p:sp>
        <p:nvSpPr>
          <p:cNvPr id="6" name="Title 5">
            <a:extLst>
              <a:ext uri="{FF2B5EF4-FFF2-40B4-BE49-F238E27FC236}">
                <a16:creationId xmlns:a16="http://schemas.microsoft.com/office/drawing/2014/main" id="{B541E43D-0142-071F-7DA1-148E2CAF04D4}"/>
              </a:ext>
            </a:extLst>
          </p:cNvPr>
          <p:cNvSpPr>
            <a:spLocks noGrp="1"/>
          </p:cNvSpPr>
          <p:nvPr>
            <p:ph type="title"/>
          </p:nvPr>
        </p:nvSpPr>
        <p:spPr/>
        <p:txBody>
          <a:bodyPr/>
          <a:lstStyle/>
          <a:p>
            <a:r>
              <a:rPr lang="en-US" dirty="0"/>
              <a:t>Supply chain and Engineering </a:t>
            </a:r>
            <a:r>
              <a:rPr lang="en-US"/>
              <a:t>disciplines Align with the </a:t>
            </a:r>
            <a:r>
              <a:rPr lang="en-US" dirty="0"/>
              <a:t>length scales of Design</a:t>
            </a:r>
          </a:p>
        </p:txBody>
      </p:sp>
      <p:cxnSp>
        <p:nvCxnSpPr>
          <p:cNvPr id="8" name="Straight Arrow Connector 7">
            <a:extLst>
              <a:ext uri="{FF2B5EF4-FFF2-40B4-BE49-F238E27FC236}">
                <a16:creationId xmlns:a16="http://schemas.microsoft.com/office/drawing/2014/main" id="{AE39C500-9AF9-DB63-CFBC-EDA406BD2620}"/>
              </a:ext>
            </a:extLst>
          </p:cNvPr>
          <p:cNvCxnSpPr>
            <a:cxnSpLocks/>
          </p:cNvCxnSpPr>
          <p:nvPr/>
        </p:nvCxnSpPr>
        <p:spPr>
          <a:xfrm>
            <a:off x="7212771" y="3641297"/>
            <a:ext cx="4588627"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534389A-5F24-43ED-ABFD-2BB70F07EF56}"/>
              </a:ext>
            </a:extLst>
          </p:cNvPr>
          <p:cNvSpPr txBox="1"/>
          <p:nvPr/>
        </p:nvSpPr>
        <p:spPr>
          <a:xfrm>
            <a:off x="614010" y="3700385"/>
            <a:ext cx="1470212" cy="369332"/>
          </a:xfrm>
          <a:prstGeom prst="rect">
            <a:avLst/>
          </a:prstGeom>
          <a:noFill/>
        </p:spPr>
        <p:txBody>
          <a:bodyPr wrap="square" rtlCol="0">
            <a:spAutoFit/>
          </a:bodyPr>
          <a:lstStyle/>
          <a:p>
            <a:pPr algn="l"/>
            <a:r>
              <a:rPr lang="en-US" dirty="0"/>
              <a:t>Quantum</a:t>
            </a:r>
          </a:p>
        </p:txBody>
      </p:sp>
      <p:sp>
        <p:nvSpPr>
          <p:cNvPr id="13" name="TextBox 12">
            <a:extLst>
              <a:ext uri="{FF2B5EF4-FFF2-40B4-BE49-F238E27FC236}">
                <a16:creationId xmlns:a16="http://schemas.microsoft.com/office/drawing/2014/main" id="{500A0BD6-FBE3-0ECF-6891-678A648B9A7D}"/>
              </a:ext>
            </a:extLst>
          </p:cNvPr>
          <p:cNvSpPr txBox="1"/>
          <p:nvPr/>
        </p:nvSpPr>
        <p:spPr>
          <a:xfrm>
            <a:off x="1637103" y="3700385"/>
            <a:ext cx="1470212" cy="369332"/>
          </a:xfrm>
          <a:prstGeom prst="rect">
            <a:avLst/>
          </a:prstGeom>
          <a:noFill/>
        </p:spPr>
        <p:txBody>
          <a:bodyPr wrap="square" rtlCol="0">
            <a:spAutoFit/>
          </a:bodyPr>
          <a:lstStyle/>
          <a:p>
            <a:pPr algn="l"/>
            <a:r>
              <a:rPr lang="en-US" dirty="0"/>
              <a:t>Atomistic</a:t>
            </a:r>
          </a:p>
        </p:txBody>
      </p:sp>
      <p:sp>
        <p:nvSpPr>
          <p:cNvPr id="14" name="TextBox 13">
            <a:extLst>
              <a:ext uri="{FF2B5EF4-FFF2-40B4-BE49-F238E27FC236}">
                <a16:creationId xmlns:a16="http://schemas.microsoft.com/office/drawing/2014/main" id="{001AF6C3-A534-3DB9-0875-90E4C74EF485}"/>
              </a:ext>
            </a:extLst>
          </p:cNvPr>
          <p:cNvSpPr txBox="1"/>
          <p:nvPr/>
        </p:nvSpPr>
        <p:spPr>
          <a:xfrm>
            <a:off x="4533601" y="3700385"/>
            <a:ext cx="793390" cy="369332"/>
          </a:xfrm>
          <a:prstGeom prst="rect">
            <a:avLst/>
          </a:prstGeom>
          <a:noFill/>
        </p:spPr>
        <p:txBody>
          <a:bodyPr wrap="square" rtlCol="0">
            <a:spAutoFit/>
          </a:bodyPr>
          <a:lstStyle/>
          <a:p>
            <a:pPr algn="l"/>
            <a:r>
              <a:rPr lang="en-US" dirty="0"/>
              <a:t>Macro</a:t>
            </a:r>
          </a:p>
        </p:txBody>
      </p:sp>
      <p:sp>
        <p:nvSpPr>
          <p:cNvPr id="15" name="TextBox 14">
            <a:extLst>
              <a:ext uri="{FF2B5EF4-FFF2-40B4-BE49-F238E27FC236}">
                <a16:creationId xmlns:a16="http://schemas.microsoft.com/office/drawing/2014/main" id="{483F8F37-C16A-7028-A421-FE092413AA55}"/>
              </a:ext>
            </a:extLst>
          </p:cNvPr>
          <p:cNvSpPr txBox="1"/>
          <p:nvPr/>
        </p:nvSpPr>
        <p:spPr>
          <a:xfrm>
            <a:off x="3867822" y="3700385"/>
            <a:ext cx="840439" cy="369332"/>
          </a:xfrm>
          <a:prstGeom prst="rect">
            <a:avLst/>
          </a:prstGeom>
          <a:noFill/>
        </p:spPr>
        <p:txBody>
          <a:bodyPr wrap="square" rtlCol="0">
            <a:spAutoFit/>
          </a:bodyPr>
          <a:lstStyle/>
          <a:p>
            <a:pPr algn="l"/>
            <a:r>
              <a:rPr lang="en-US" dirty="0" err="1"/>
              <a:t>Meso</a:t>
            </a:r>
            <a:endParaRPr lang="en-US" dirty="0"/>
          </a:p>
        </p:txBody>
      </p:sp>
      <p:sp>
        <p:nvSpPr>
          <p:cNvPr id="16" name="TextBox 15">
            <a:extLst>
              <a:ext uri="{FF2B5EF4-FFF2-40B4-BE49-F238E27FC236}">
                <a16:creationId xmlns:a16="http://schemas.microsoft.com/office/drawing/2014/main" id="{9ABD8C76-D4F2-E7CD-FCB7-F7AD15D93B1F}"/>
              </a:ext>
            </a:extLst>
          </p:cNvPr>
          <p:cNvSpPr txBox="1"/>
          <p:nvPr/>
        </p:nvSpPr>
        <p:spPr>
          <a:xfrm>
            <a:off x="3235792" y="3700385"/>
            <a:ext cx="840439" cy="369332"/>
          </a:xfrm>
          <a:prstGeom prst="rect">
            <a:avLst/>
          </a:prstGeom>
          <a:noFill/>
        </p:spPr>
        <p:txBody>
          <a:bodyPr wrap="square" rtlCol="0">
            <a:spAutoFit/>
          </a:bodyPr>
          <a:lstStyle/>
          <a:p>
            <a:pPr algn="l"/>
            <a:r>
              <a:rPr lang="en-US" dirty="0"/>
              <a:t>Micro</a:t>
            </a:r>
          </a:p>
        </p:txBody>
      </p:sp>
      <p:sp>
        <p:nvSpPr>
          <p:cNvPr id="17" name="TextBox 16">
            <a:extLst>
              <a:ext uri="{FF2B5EF4-FFF2-40B4-BE49-F238E27FC236}">
                <a16:creationId xmlns:a16="http://schemas.microsoft.com/office/drawing/2014/main" id="{78D83B0B-B203-742F-11E3-B15E1D5312FD}"/>
              </a:ext>
            </a:extLst>
          </p:cNvPr>
          <p:cNvSpPr txBox="1"/>
          <p:nvPr/>
        </p:nvSpPr>
        <p:spPr>
          <a:xfrm>
            <a:off x="7592629" y="3661005"/>
            <a:ext cx="596144" cy="369332"/>
          </a:xfrm>
          <a:prstGeom prst="rect">
            <a:avLst/>
          </a:prstGeom>
          <a:noFill/>
        </p:spPr>
        <p:txBody>
          <a:bodyPr wrap="square" rtlCol="0">
            <a:spAutoFit/>
          </a:bodyPr>
          <a:lstStyle/>
          <a:p>
            <a:pPr algn="l"/>
            <a:r>
              <a:rPr lang="en-US" dirty="0"/>
              <a:t>Part</a:t>
            </a:r>
          </a:p>
        </p:txBody>
      </p:sp>
      <p:sp>
        <p:nvSpPr>
          <p:cNvPr id="18" name="TextBox 17">
            <a:extLst>
              <a:ext uri="{FF2B5EF4-FFF2-40B4-BE49-F238E27FC236}">
                <a16:creationId xmlns:a16="http://schemas.microsoft.com/office/drawing/2014/main" id="{0ADF8A72-0D30-E51B-9057-6FC1107C6B8D}"/>
              </a:ext>
            </a:extLst>
          </p:cNvPr>
          <p:cNvSpPr txBox="1"/>
          <p:nvPr/>
        </p:nvSpPr>
        <p:spPr>
          <a:xfrm>
            <a:off x="8868277" y="3665486"/>
            <a:ext cx="1335734" cy="369332"/>
          </a:xfrm>
          <a:prstGeom prst="rect">
            <a:avLst/>
          </a:prstGeom>
          <a:noFill/>
        </p:spPr>
        <p:txBody>
          <a:bodyPr wrap="square" rtlCol="0">
            <a:spAutoFit/>
          </a:bodyPr>
          <a:lstStyle/>
          <a:p>
            <a:pPr algn="l"/>
            <a:r>
              <a:rPr lang="en-US" dirty="0"/>
              <a:t>Assembly</a:t>
            </a:r>
          </a:p>
        </p:txBody>
      </p:sp>
      <p:sp>
        <p:nvSpPr>
          <p:cNvPr id="19" name="TextBox 18">
            <a:extLst>
              <a:ext uri="{FF2B5EF4-FFF2-40B4-BE49-F238E27FC236}">
                <a16:creationId xmlns:a16="http://schemas.microsoft.com/office/drawing/2014/main" id="{F8DD7D37-46D9-3307-8535-D1FD55AF80B8}"/>
              </a:ext>
            </a:extLst>
          </p:cNvPr>
          <p:cNvSpPr txBox="1"/>
          <p:nvPr/>
        </p:nvSpPr>
        <p:spPr>
          <a:xfrm>
            <a:off x="10413026" y="3690453"/>
            <a:ext cx="1335734" cy="369332"/>
          </a:xfrm>
          <a:prstGeom prst="rect">
            <a:avLst/>
          </a:prstGeom>
          <a:noFill/>
        </p:spPr>
        <p:txBody>
          <a:bodyPr wrap="square" rtlCol="0">
            <a:spAutoFit/>
          </a:bodyPr>
          <a:lstStyle/>
          <a:p>
            <a:pPr algn="l"/>
            <a:r>
              <a:rPr lang="en-US" dirty="0"/>
              <a:t>System</a:t>
            </a:r>
          </a:p>
        </p:txBody>
      </p:sp>
      <p:pic>
        <p:nvPicPr>
          <p:cNvPr id="22" name="Graphic 21" descr="Medieval tower outline">
            <a:extLst>
              <a:ext uri="{FF2B5EF4-FFF2-40B4-BE49-F238E27FC236}">
                <a16:creationId xmlns:a16="http://schemas.microsoft.com/office/drawing/2014/main" id="{73272895-1495-B131-ECD6-F913C438204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708261" y="2722347"/>
            <a:ext cx="914400" cy="914400"/>
          </a:xfrm>
          <a:prstGeom prst="rect">
            <a:avLst/>
          </a:prstGeom>
        </p:spPr>
      </p:pic>
      <p:pic>
        <p:nvPicPr>
          <p:cNvPr id="24" name="Graphic 23" descr="Medieval tower outline">
            <a:extLst>
              <a:ext uri="{FF2B5EF4-FFF2-40B4-BE49-F238E27FC236}">
                <a16:creationId xmlns:a16="http://schemas.microsoft.com/office/drawing/2014/main" id="{689C7FA8-AD1C-DE05-5244-4F4D2119F50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879804" y="2689689"/>
            <a:ext cx="941755" cy="941755"/>
          </a:xfrm>
          <a:prstGeom prst="rect">
            <a:avLst/>
          </a:prstGeom>
        </p:spPr>
      </p:pic>
      <p:pic>
        <p:nvPicPr>
          <p:cNvPr id="26" name="Graphic 25" descr="Atom outline">
            <a:extLst>
              <a:ext uri="{FF2B5EF4-FFF2-40B4-BE49-F238E27FC236}">
                <a16:creationId xmlns:a16="http://schemas.microsoft.com/office/drawing/2014/main" id="{0B56D137-01E8-96FA-DF14-7F3E50627E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214289" y="4146680"/>
            <a:ext cx="627530" cy="627530"/>
          </a:xfrm>
          <a:prstGeom prst="rect">
            <a:avLst/>
          </a:prstGeom>
        </p:spPr>
      </p:pic>
      <p:sp>
        <p:nvSpPr>
          <p:cNvPr id="27" name="TextBox 26">
            <a:extLst>
              <a:ext uri="{FF2B5EF4-FFF2-40B4-BE49-F238E27FC236}">
                <a16:creationId xmlns:a16="http://schemas.microsoft.com/office/drawing/2014/main" id="{56403ED2-9039-56FA-E074-4B345CD1FBB7}"/>
              </a:ext>
            </a:extLst>
          </p:cNvPr>
          <p:cNvSpPr txBox="1"/>
          <p:nvPr/>
        </p:nvSpPr>
        <p:spPr>
          <a:xfrm>
            <a:off x="2603762" y="3700385"/>
            <a:ext cx="840439" cy="369332"/>
          </a:xfrm>
          <a:prstGeom prst="rect">
            <a:avLst/>
          </a:prstGeom>
          <a:noFill/>
        </p:spPr>
        <p:txBody>
          <a:bodyPr wrap="square" rtlCol="0">
            <a:spAutoFit/>
          </a:bodyPr>
          <a:lstStyle/>
          <a:p>
            <a:pPr algn="l"/>
            <a:r>
              <a:rPr lang="en-US" dirty="0"/>
              <a:t>Nano</a:t>
            </a:r>
          </a:p>
        </p:txBody>
      </p:sp>
      <p:pic>
        <p:nvPicPr>
          <p:cNvPr id="1026" name="Picture 2" descr="Micro Structure &amp; Grain Size for Metals &amp; Alloys in Dombivli, Kalyan, INO  ANALYTICAL LABORATORIES | ID: 8060843248">
            <a:extLst>
              <a:ext uri="{FF2B5EF4-FFF2-40B4-BE49-F238E27FC236}">
                <a16:creationId xmlns:a16="http://schemas.microsoft.com/office/drawing/2014/main" id="{321D15AF-4CED-9E41-5581-E796FB1CF8B8}"/>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144260" y="4134473"/>
            <a:ext cx="959071" cy="7173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8BE6236-2470-D733-8A82-5FDC3844157C}"/>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2183098" y="4128804"/>
            <a:ext cx="732553" cy="72872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0C5DAD90-5267-1ABA-2314-5176CAF68C8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341613" y="4051371"/>
            <a:ext cx="1185173" cy="993454"/>
          </a:xfrm>
          <a:prstGeom prst="rect">
            <a:avLst/>
          </a:prstGeom>
        </p:spPr>
      </p:pic>
      <p:cxnSp>
        <p:nvCxnSpPr>
          <p:cNvPr id="31" name="Straight Arrow Connector 30">
            <a:extLst>
              <a:ext uri="{FF2B5EF4-FFF2-40B4-BE49-F238E27FC236}">
                <a16:creationId xmlns:a16="http://schemas.microsoft.com/office/drawing/2014/main" id="{1D63A9AC-7D90-583D-4A48-7961ADBD01EF}"/>
              </a:ext>
            </a:extLst>
          </p:cNvPr>
          <p:cNvCxnSpPr>
            <a:cxnSpLocks/>
          </p:cNvCxnSpPr>
          <p:nvPr/>
        </p:nvCxnSpPr>
        <p:spPr>
          <a:xfrm>
            <a:off x="738364" y="3620368"/>
            <a:ext cx="4588627" cy="0"/>
          </a:xfrm>
          <a:prstGeom prst="straightConnector1">
            <a:avLst/>
          </a:prstGeom>
          <a:ln w="381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30" name="Picture 6" descr="Motor Stator Rotor Interlocked Stack By Progressive Die Wholesale Stator  Rotor Laminations Core - Buy Rotor Interlock Stacking,Progressive Die  Stamping,Pump Motor Rotor Stack Product on Alibaba.com">
            <a:extLst>
              <a:ext uri="{FF2B5EF4-FFF2-40B4-BE49-F238E27FC236}">
                <a16:creationId xmlns:a16="http://schemas.microsoft.com/office/drawing/2014/main" id="{82DB987D-F8E9-9698-F8CC-F0BF0A520DF4}"/>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7580013" y="4191315"/>
            <a:ext cx="608760" cy="63807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0765C696-F871-89F5-9725-643ED959A922}"/>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735829" y="4059006"/>
            <a:ext cx="1335734" cy="782890"/>
          </a:xfrm>
          <a:prstGeom prst="rect">
            <a:avLst/>
          </a:prstGeom>
        </p:spPr>
      </p:pic>
      <p:pic>
        <p:nvPicPr>
          <p:cNvPr id="34" name="Picture 33" descr="A picture containing transport&#10;&#10;Description automatically generated">
            <a:extLst>
              <a:ext uri="{FF2B5EF4-FFF2-40B4-BE49-F238E27FC236}">
                <a16:creationId xmlns:a16="http://schemas.microsoft.com/office/drawing/2014/main" id="{79CBBC67-24FB-570F-A4A6-58FC6D3B7E2C}"/>
              </a:ext>
            </a:extLst>
          </p:cNvPr>
          <p:cNvPicPr>
            <a:picLocks noChangeAspect="1"/>
          </p:cNvPicPr>
          <p:nvPr/>
        </p:nvPicPr>
        <p:blipFill>
          <a:blip r:embed="rId14" cstate="print">
            <a:alphaModFix/>
            <a:extLst>
              <a:ext uri="{28A0092B-C50C-407E-A947-70E740481C1C}">
                <a14:useLocalDpi xmlns:a14="http://schemas.microsoft.com/office/drawing/2010/main"/>
              </a:ext>
            </a:extLst>
          </a:blip>
          <a:stretch>
            <a:fillRect/>
          </a:stretch>
        </p:blipFill>
        <p:spPr>
          <a:xfrm>
            <a:off x="10421761" y="4098679"/>
            <a:ext cx="1107462" cy="823348"/>
          </a:xfrm>
          <a:prstGeom prst="rect">
            <a:avLst/>
          </a:prstGeom>
          <a:ln w="15875">
            <a:noFill/>
          </a:ln>
        </p:spPr>
      </p:pic>
      <p:pic>
        <p:nvPicPr>
          <p:cNvPr id="1032" name="Picture 8" descr="Megaphone-clipart-free-clipart-images - UNC Center for AIDS Research">
            <a:extLst>
              <a:ext uri="{FF2B5EF4-FFF2-40B4-BE49-F238E27FC236}">
                <a16:creationId xmlns:a16="http://schemas.microsoft.com/office/drawing/2014/main" id="{68741960-4536-62E2-914D-4A4947FFC1E3}"/>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5417037" y="2930002"/>
            <a:ext cx="525648" cy="33938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Megaphone-clipart-free-clipart-images - UNC Center for AIDS Research">
            <a:extLst>
              <a:ext uri="{FF2B5EF4-FFF2-40B4-BE49-F238E27FC236}">
                <a16:creationId xmlns:a16="http://schemas.microsoft.com/office/drawing/2014/main" id="{810F311B-9436-4C88-E7D2-940E3E26EB81}"/>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rot="10800000">
            <a:off x="6487886" y="2923239"/>
            <a:ext cx="525648" cy="33938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940F2AFF-1FC2-DC8E-6063-AB0C7E0FA2A2}"/>
              </a:ext>
            </a:extLst>
          </p:cNvPr>
          <p:cNvSpPr txBox="1"/>
          <p:nvPr/>
        </p:nvSpPr>
        <p:spPr>
          <a:xfrm>
            <a:off x="4216815" y="2055408"/>
            <a:ext cx="1593764" cy="646331"/>
          </a:xfrm>
          <a:prstGeom prst="rect">
            <a:avLst/>
          </a:prstGeom>
          <a:noFill/>
        </p:spPr>
        <p:txBody>
          <a:bodyPr wrap="square" rtlCol="0">
            <a:spAutoFit/>
          </a:bodyPr>
          <a:lstStyle/>
          <a:p>
            <a:pPr algn="l"/>
            <a:r>
              <a:rPr lang="en-US" b="1" dirty="0">
                <a:latin typeface="Montserrat Light" panose="00000400000000000000" pitchFamily="2" charset="0"/>
              </a:rPr>
              <a:t>Materials Companies</a:t>
            </a:r>
          </a:p>
        </p:txBody>
      </p:sp>
      <p:sp>
        <p:nvSpPr>
          <p:cNvPr id="39" name="TextBox 38">
            <a:extLst>
              <a:ext uri="{FF2B5EF4-FFF2-40B4-BE49-F238E27FC236}">
                <a16:creationId xmlns:a16="http://schemas.microsoft.com/office/drawing/2014/main" id="{386135CD-793F-8ED5-1B10-CCB60EB1BB3B}"/>
              </a:ext>
            </a:extLst>
          </p:cNvPr>
          <p:cNvSpPr txBox="1"/>
          <p:nvPr/>
        </p:nvSpPr>
        <p:spPr>
          <a:xfrm>
            <a:off x="6595009" y="2032201"/>
            <a:ext cx="1593764" cy="646329"/>
          </a:xfrm>
          <a:prstGeom prst="rect">
            <a:avLst/>
          </a:prstGeom>
          <a:noFill/>
        </p:spPr>
        <p:txBody>
          <a:bodyPr wrap="square" rtlCol="0">
            <a:spAutoFit/>
          </a:bodyPr>
          <a:lstStyle/>
          <a:p>
            <a:pPr algn="ctr"/>
            <a:r>
              <a:rPr lang="en-US" b="1" dirty="0">
                <a:latin typeface="Montserrat Light" panose="00000400000000000000" pitchFamily="2" charset="0"/>
              </a:rPr>
              <a:t>Tier 1s and OEMs</a:t>
            </a:r>
          </a:p>
        </p:txBody>
      </p:sp>
      <p:sp>
        <p:nvSpPr>
          <p:cNvPr id="40" name="Title 5">
            <a:extLst>
              <a:ext uri="{FF2B5EF4-FFF2-40B4-BE49-F238E27FC236}">
                <a16:creationId xmlns:a16="http://schemas.microsoft.com/office/drawing/2014/main" id="{47BEE00C-46E4-2C23-AD36-CFD0205A8AA8}"/>
              </a:ext>
            </a:extLst>
          </p:cNvPr>
          <p:cNvSpPr txBox="1">
            <a:spLocks/>
          </p:cNvSpPr>
          <p:nvPr/>
        </p:nvSpPr>
        <p:spPr>
          <a:xfrm rot="16200000">
            <a:off x="-522791" y="4023326"/>
            <a:ext cx="1915886" cy="442299"/>
          </a:xfrm>
          <a:prstGeom prst="rect">
            <a:avLst/>
          </a:prstGeom>
        </p:spPr>
        <p:txBody>
          <a:bodyPr/>
          <a:lstStyle>
            <a:lvl1pPr algn="l" defTabSz="914400" rtl="0" eaLnBrk="1" latinLnBrk="0" hangingPunct="1">
              <a:lnSpc>
                <a:spcPct val="90000"/>
              </a:lnSpc>
              <a:spcBef>
                <a:spcPct val="0"/>
              </a:spcBef>
              <a:buNone/>
              <a:defRPr sz="2800" b="0" i="0" kern="1200">
                <a:solidFill>
                  <a:schemeClr val="tx1"/>
                </a:solidFill>
                <a:latin typeface="Bebas Neue" panose="020B0606020202050201" pitchFamily="34" charset="77"/>
                <a:ea typeface="+mj-ea"/>
                <a:cs typeface="+mj-cs"/>
              </a:defRPr>
            </a:lvl1pPr>
          </a:lstStyle>
          <a:p>
            <a:r>
              <a:rPr lang="en-US" sz="2400" dirty="0"/>
              <a:t>LENGTH SCALE</a:t>
            </a:r>
          </a:p>
        </p:txBody>
      </p:sp>
      <p:pic>
        <p:nvPicPr>
          <p:cNvPr id="45" name="Graphic 44" descr="Wave outline">
            <a:extLst>
              <a:ext uri="{FF2B5EF4-FFF2-40B4-BE49-F238E27FC236}">
                <a16:creationId xmlns:a16="http://schemas.microsoft.com/office/drawing/2014/main" id="{2BB5FBB6-B9FC-888A-8180-72188753EE32}"/>
              </a:ext>
            </a:extLst>
          </p:cNvPr>
          <p:cNvPicPr>
            <a:picLocks noChangeAspect="1"/>
          </p:cNvPicPr>
          <p:nvPr/>
        </p:nvPicPr>
        <p:blipFill rotWithShape="1">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rcRect t="68492" b="13298"/>
          <a:stretch/>
        </p:blipFill>
        <p:spPr>
          <a:xfrm>
            <a:off x="5386559" y="3543205"/>
            <a:ext cx="1064064" cy="193759"/>
          </a:xfrm>
          <a:prstGeom prst="rect">
            <a:avLst/>
          </a:prstGeom>
        </p:spPr>
      </p:pic>
      <p:pic>
        <p:nvPicPr>
          <p:cNvPr id="46" name="Graphic 45" descr="Wave outline">
            <a:extLst>
              <a:ext uri="{FF2B5EF4-FFF2-40B4-BE49-F238E27FC236}">
                <a16:creationId xmlns:a16="http://schemas.microsoft.com/office/drawing/2014/main" id="{477D7628-CFA6-C0BA-B8A4-385F2AD48DBF}"/>
              </a:ext>
            </a:extLst>
          </p:cNvPr>
          <p:cNvPicPr>
            <a:picLocks noChangeAspect="1"/>
          </p:cNvPicPr>
          <p:nvPr/>
        </p:nvPicPr>
        <p:blipFill rotWithShape="1">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rcRect t="68492" b="13298"/>
          <a:stretch/>
        </p:blipFill>
        <p:spPr>
          <a:xfrm>
            <a:off x="6094129" y="3543205"/>
            <a:ext cx="1064064" cy="193759"/>
          </a:xfrm>
          <a:prstGeom prst="rect">
            <a:avLst/>
          </a:prstGeom>
        </p:spPr>
      </p:pic>
      <p:sp>
        <p:nvSpPr>
          <p:cNvPr id="47" name="TextBox 46">
            <a:extLst>
              <a:ext uri="{FF2B5EF4-FFF2-40B4-BE49-F238E27FC236}">
                <a16:creationId xmlns:a16="http://schemas.microsoft.com/office/drawing/2014/main" id="{8A15647A-3D0A-4FA1-E06C-35F97FB53F81}"/>
              </a:ext>
            </a:extLst>
          </p:cNvPr>
          <p:cNvSpPr txBox="1"/>
          <p:nvPr/>
        </p:nvSpPr>
        <p:spPr>
          <a:xfrm>
            <a:off x="5417038" y="3689675"/>
            <a:ext cx="2134206" cy="261610"/>
          </a:xfrm>
          <a:prstGeom prst="rect">
            <a:avLst/>
          </a:prstGeom>
          <a:noFill/>
        </p:spPr>
        <p:txBody>
          <a:bodyPr wrap="square" rtlCol="0">
            <a:spAutoFit/>
          </a:bodyPr>
          <a:lstStyle/>
          <a:p>
            <a:pPr algn="l"/>
            <a:r>
              <a:rPr lang="en-US" sz="1100" dirty="0"/>
              <a:t>Moat of Misunderstanding</a:t>
            </a:r>
          </a:p>
        </p:txBody>
      </p:sp>
    </p:spTree>
    <p:extLst>
      <p:ext uri="{BB962C8B-B14F-4D97-AF65-F5344CB8AC3E}">
        <p14:creationId xmlns:p14="http://schemas.microsoft.com/office/powerpoint/2010/main" val="103434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501BF4A-15FD-BCAC-8EE3-AE5714261CE2}"/>
              </a:ext>
            </a:extLst>
          </p:cNvPr>
          <p:cNvSpPr>
            <a:spLocks noGrp="1"/>
          </p:cNvSpPr>
          <p:nvPr>
            <p:ph type="body" sz="quarter" idx="14"/>
          </p:nvPr>
        </p:nvSpPr>
        <p:spPr/>
        <p:txBody>
          <a:bodyPr/>
          <a:lstStyle/>
          <a:p>
            <a:endParaRPr lang="en-US"/>
          </a:p>
        </p:txBody>
      </p:sp>
      <p:sp>
        <p:nvSpPr>
          <p:cNvPr id="6" name="Title 5">
            <a:extLst>
              <a:ext uri="{FF2B5EF4-FFF2-40B4-BE49-F238E27FC236}">
                <a16:creationId xmlns:a16="http://schemas.microsoft.com/office/drawing/2014/main" id="{B541E43D-0142-071F-7DA1-148E2CAF04D4}"/>
              </a:ext>
            </a:extLst>
          </p:cNvPr>
          <p:cNvSpPr>
            <a:spLocks noGrp="1"/>
          </p:cNvSpPr>
          <p:nvPr>
            <p:ph type="title"/>
          </p:nvPr>
        </p:nvSpPr>
        <p:spPr/>
        <p:txBody>
          <a:bodyPr/>
          <a:lstStyle/>
          <a:p>
            <a:r>
              <a:rPr lang="en-US" dirty="0"/>
              <a:t>Disrupt the Supply Chain to fully take Advantage of Advanced Design Techniques</a:t>
            </a:r>
          </a:p>
        </p:txBody>
      </p:sp>
      <p:cxnSp>
        <p:nvCxnSpPr>
          <p:cNvPr id="8" name="Straight Arrow Connector 7">
            <a:extLst>
              <a:ext uri="{FF2B5EF4-FFF2-40B4-BE49-F238E27FC236}">
                <a16:creationId xmlns:a16="http://schemas.microsoft.com/office/drawing/2014/main" id="{AE39C500-9AF9-DB63-CFBC-EDA406BD2620}"/>
              </a:ext>
            </a:extLst>
          </p:cNvPr>
          <p:cNvCxnSpPr>
            <a:cxnSpLocks/>
          </p:cNvCxnSpPr>
          <p:nvPr/>
        </p:nvCxnSpPr>
        <p:spPr>
          <a:xfrm>
            <a:off x="7212771" y="3641297"/>
            <a:ext cx="4588627"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534389A-5F24-43ED-ABFD-2BB70F07EF56}"/>
              </a:ext>
            </a:extLst>
          </p:cNvPr>
          <p:cNvSpPr txBox="1"/>
          <p:nvPr/>
        </p:nvSpPr>
        <p:spPr>
          <a:xfrm>
            <a:off x="614010" y="3700385"/>
            <a:ext cx="1470212" cy="369332"/>
          </a:xfrm>
          <a:prstGeom prst="rect">
            <a:avLst/>
          </a:prstGeom>
          <a:noFill/>
        </p:spPr>
        <p:txBody>
          <a:bodyPr wrap="square" rtlCol="0">
            <a:spAutoFit/>
          </a:bodyPr>
          <a:lstStyle/>
          <a:p>
            <a:pPr algn="l"/>
            <a:r>
              <a:rPr lang="en-US" dirty="0"/>
              <a:t>Quantum</a:t>
            </a:r>
          </a:p>
        </p:txBody>
      </p:sp>
      <p:sp>
        <p:nvSpPr>
          <p:cNvPr id="13" name="TextBox 12">
            <a:extLst>
              <a:ext uri="{FF2B5EF4-FFF2-40B4-BE49-F238E27FC236}">
                <a16:creationId xmlns:a16="http://schemas.microsoft.com/office/drawing/2014/main" id="{500A0BD6-FBE3-0ECF-6891-678A648B9A7D}"/>
              </a:ext>
            </a:extLst>
          </p:cNvPr>
          <p:cNvSpPr txBox="1"/>
          <p:nvPr/>
        </p:nvSpPr>
        <p:spPr>
          <a:xfrm>
            <a:off x="1637103" y="3700385"/>
            <a:ext cx="1470212" cy="369332"/>
          </a:xfrm>
          <a:prstGeom prst="rect">
            <a:avLst/>
          </a:prstGeom>
          <a:noFill/>
        </p:spPr>
        <p:txBody>
          <a:bodyPr wrap="square" rtlCol="0">
            <a:spAutoFit/>
          </a:bodyPr>
          <a:lstStyle/>
          <a:p>
            <a:pPr algn="l"/>
            <a:r>
              <a:rPr lang="en-US" dirty="0"/>
              <a:t>Atomistic</a:t>
            </a:r>
          </a:p>
        </p:txBody>
      </p:sp>
      <p:sp>
        <p:nvSpPr>
          <p:cNvPr id="14" name="TextBox 13">
            <a:extLst>
              <a:ext uri="{FF2B5EF4-FFF2-40B4-BE49-F238E27FC236}">
                <a16:creationId xmlns:a16="http://schemas.microsoft.com/office/drawing/2014/main" id="{001AF6C3-A534-3DB9-0875-90E4C74EF485}"/>
              </a:ext>
            </a:extLst>
          </p:cNvPr>
          <p:cNvSpPr txBox="1"/>
          <p:nvPr/>
        </p:nvSpPr>
        <p:spPr>
          <a:xfrm>
            <a:off x="4533601" y="3700385"/>
            <a:ext cx="793390" cy="369332"/>
          </a:xfrm>
          <a:prstGeom prst="rect">
            <a:avLst/>
          </a:prstGeom>
          <a:noFill/>
        </p:spPr>
        <p:txBody>
          <a:bodyPr wrap="square" rtlCol="0">
            <a:spAutoFit/>
          </a:bodyPr>
          <a:lstStyle/>
          <a:p>
            <a:pPr algn="l"/>
            <a:r>
              <a:rPr lang="en-US" dirty="0"/>
              <a:t>Macro</a:t>
            </a:r>
          </a:p>
        </p:txBody>
      </p:sp>
      <p:sp>
        <p:nvSpPr>
          <p:cNvPr id="15" name="TextBox 14">
            <a:extLst>
              <a:ext uri="{FF2B5EF4-FFF2-40B4-BE49-F238E27FC236}">
                <a16:creationId xmlns:a16="http://schemas.microsoft.com/office/drawing/2014/main" id="{483F8F37-C16A-7028-A421-FE092413AA55}"/>
              </a:ext>
            </a:extLst>
          </p:cNvPr>
          <p:cNvSpPr txBox="1"/>
          <p:nvPr/>
        </p:nvSpPr>
        <p:spPr>
          <a:xfrm>
            <a:off x="3867822" y="3700385"/>
            <a:ext cx="840439" cy="369332"/>
          </a:xfrm>
          <a:prstGeom prst="rect">
            <a:avLst/>
          </a:prstGeom>
          <a:noFill/>
        </p:spPr>
        <p:txBody>
          <a:bodyPr wrap="square" rtlCol="0">
            <a:spAutoFit/>
          </a:bodyPr>
          <a:lstStyle/>
          <a:p>
            <a:pPr algn="l"/>
            <a:r>
              <a:rPr lang="en-US" dirty="0" err="1"/>
              <a:t>Meso</a:t>
            </a:r>
            <a:endParaRPr lang="en-US" dirty="0"/>
          </a:p>
        </p:txBody>
      </p:sp>
      <p:sp>
        <p:nvSpPr>
          <p:cNvPr id="16" name="TextBox 15">
            <a:extLst>
              <a:ext uri="{FF2B5EF4-FFF2-40B4-BE49-F238E27FC236}">
                <a16:creationId xmlns:a16="http://schemas.microsoft.com/office/drawing/2014/main" id="{9ABD8C76-D4F2-E7CD-FCB7-F7AD15D93B1F}"/>
              </a:ext>
            </a:extLst>
          </p:cNvPr>
          <p:cNvSpPr txBox="1"/>
          <p:nvPr/>
        </p:nvSpPr>
        <p:spPr>
          <a:xfrm>
            <a:off x="3235792" y="3700385"/>
            <a:ext cx="840439" cy="369332"/>
          </a:xfrm>
          <a:prstGeom prst="rect">
            <a:avLst/>
          </a:prstGeom>
          <a:noFill/>
        </p:spPr>
        <p:txBody>
          <a:bodyPr wrap="square" rtlCol="0">
            <a:spAutoFit/>
          </a:bodyPr>
          <a:lstStyle/>
          <a:p>
            <a:pPr algn="l"/>
            <a:r>
              <a:rPr lang="en-US" dirty="0"/>
              <a:t>Micro</a:t>
            </a:r>
          </a:p>
        </p:txBody>
      </p:sp>
      <p:sp>
        <p:nvSpPr>
          <p:cNvPr id="17" name="TextBox 16">
            <a:extLst>
              <a:ext uri="{FF2B5EF4-FFF2-40B4-BE49-F238E27FC236}">
                <a16:creationId xmlns:a16="http://schemas.microsoft.com/office/drawing/2014/main" id="{78D83B0B-B203-742F-11E3-B15E1D5312FD}"/>
              </a:ext>
            </a:extLst>
          </p:cNvPr>
          <p:cNvSpPr txBox="1"/>
          <p:nvPr/>
        </p:nvSpPr>
        <p:spPr>
          <a:xfrm>
            <a:off x="7592629" y="3661005"/>
            <a:ext cx="596144" cy="369332"/>
          </a:xfrm>
          <a:prstGeom prst="rect">
            <a:avLst/>
          </a:prstGeom>
          <a:noFill/>
        </p:spPr>
        <p:txBody>
          <a:bodyPr wrap="square" rtlCol="0">
            <a:spAutoFit/>
          </a:bodyPr>
          <a:lstStyle/>
          <a:p>
            <a:pPr algn="l"/>
            <a:r>
              <a:rPr lang="en-US" dirty="0"/>
              <a:t>Part</a:t>
            </a:r>
          </a:p>
        </p:txBody>
      </p:sp>
      <p:sp>
        <p:nvSpPr>
          <p:cNvPr id="18" name="TextBox 17">
            <a:extLst>
              <a:ext uri="{FF2B5EF4-FFF2-40B4-BE49-F238E27FC236}">
                <a16:creationId xmlns:a16="http://schemas.microsoft.com/office/drawing/2014/main" id="{0ADF8A72-0D30-E51B-9057-6FC1107C6B8D}"/>
              </a:ext>
            </a:extLst>
          </p:cNvPr>
          <p:cNvSpPr txBox="1"/>
          <p:nvPr/>
        </p:nvSpPr>
        <p:spPr>
          <a:xfrm>
            <a:off x="8868277" y="3665486"/>
            <a:ext cx="1335734" cy="369332"/>
          </a:xfrm>
          <a:prstGeom prst="rect">
            <a:avLst/>
          </a:prstGeom>
          <a:noFill/>
        </p:spPr>
        <p:txBody>
          <a:bodyPr wrap="square" rtlCol="0">
            <a:spAutoFit/>
          </a:bodyPr>
          <a:lstStyle/>
          <a:p>
            <a:pPr algn="l"/>
            <a:r>
              <a:rPr lang="en-US" dirty="0"/>
              <a:t>Assembly</a:t>
            </a:r>
          </a:p>
        </p:txBody>
      </p:sp>
      <p:sp>
        <p:nvSpPr>
          <p:cNvPr id="19" name="TextBox 18">
            <a:extLst>
              <a:ext uri="{FF2B5EF4-FFF2-40B4-BE49-F238E27FC236}">
                <a16:creationId xmlns:a16="http://schemas.microsoft.com/office/drawing/2014/main" id="{F8DD7D37-46D9-3307-8535-D1FD55AF80B8}"/>
              </a:ext>
            </a:extLst>
          </p:cNvPr>
          <p:cNvSpPr txBox="1"/>
          <p:nvPr/>
        </p:nvSpPr>
        <p:spPr>
          <a:xfrm>
            <a:off x="10413026" y="3690453"/>
            <a:ext cx="1335734" cy="369332"/>
          </a:xfrm>
          <a:prstGeom prst="rect">
            <a:avLst/>
          </a:prstGeom>
          <a:noFill/>
        </p:spPr>
        <p:txBody>
          <a:bodyPr wrap="square" rtlCol="0">
            <a:spAutoFit/>
          </a:bodyPr>
          <a:lstStyle/>
          <a:p>
            <a:pPr algn="l"/>
            <a:r>
              <a:rPr lang="en-US" dirty="0"/>
              <a:t>System</a:t>
            </a:r>
          </a:p>
        </p:txBody>
      </p:sp>
      <p:pic>
        <p:nvPicPr>
          <p:cNvPr id="26" name="Graphic 25" descr="Atom outline">
            <a:extLst>
              <a:ext uri="{FF2B5EF4-FFF2-40B4-BE49-F238E27FC236}">
                <a16:creationId xmlns:a16="http://schemas.microsoft.com/office/drawing/2014/main" id="{0B56D137-01E8-96FA-DF14-7F3E50627E2E}"/>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14289" y="4146680"/>
            <a:ext cx="627530" cy="627530"/>
          </a:xfrm>
          <a:prstGeom prst="rect">
            <a:avLst/>
          </a:prstGeom>
        </p:spPr>
      </p:pic>
      <p:sp>
        <p:nvSpPr>
          <p:cNvPr id="27" name="TextBox 26">
            <a:extLst>
              <a:ext uri="{FF2B5EF4-FFF2-40B4-BE49-F238E27FC236}">
                <a16:creationId xmlns:a16="http://schemas.microsoft.com/office/drawing/2014/main" id="{56403ED2-9039-56FA-E074-4B345CD1FBB7}"/>
              </a:ext>
            </a:extLst>
          </p:cNvPr>
          <p:cNvSpPr txBox="1"/>
          <p:nvPr/>
        </p:nvSpPr>
        <p:spPr>
          <a:xfrm>
            <a:off x="2603762" y="3700385"/>
            <a:ext cx="840439" cy="369332"/>
          </a:xfrm>
          <a:prstGeom prst="rect">
            <a:avLst/>
          </a:prstGeom>
          <a:noFill/>
        </p:spPr>
        <p:txBody>
          <a:bodyPr wrap="square" rtlCol="0">
            <a:spAutoFit/>
          </a:bodyPr>
          <a:lstStyle/>
          <a:p>
            <a:pPr algn="l"/>
            <a:r>
              <a:rPr lang="en-US" dirty="0"/>
              <a:t>Nano</a:t>
            </a:r>
          </a:p>
        </p:txBody>
      </p:sp>
      <p:pic>
        <p:nvPicPr>
          <p:cNvPr id="1026" name="Picture 2" descr="Micro Structure &amp; Grain Size for Metals &amp; Alloys in Dombivli, Kalyan, INO  ANALYTICAL LABORATORIES | ID: 8060843248">
            <a:extLst>
              <a:ext uri="{FF2B5EF4-FFF2-40B4-BE49-F238E27FC236}">
                <a16:creationId xmlns:a16="http://schemas.microsoft.com/office/drawing/2014/main" id="{321D15AF-4CED-9E41-5581-E796FB1CF8B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144260" y="4134473"/>
            <a:ext cx="959071" cy="7173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8BE6236-2470-D733-8A82-5FDC3844157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2183098" y="4128804"/>
            <a:ext cx="732553" cy="72872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0C5DAD90-5267-1ABA-2314-5176CAF68C8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341613" y="4051371"/>
            <a:ext cx="1185173" cy="993454"/>
          </a:xfrm>
          <a:prstGeom prst="rect">
            <a:avLst/>
          </a:prstGeom>
        </p:spPr>
      </p:pic>
      <p:cxnSp>
        <p:nvCxnSpPr>
          <p:cNvPr id="31" name="Straight Arrow Connector 30">
            <a:extLst>
              <a:ext uri="{FF2B5EF4-FFF2-40B4-BE49-F238E27FC236}">
                <a16:creationId xmlns:a16="http://schemas.microsoft.com/office/drawing/2014/main" id="{1D63A9AC-7D90-583D-4A48-7961ADBD01EF}"/>
              </a:ext>
            </a:extLst>
          </p:cNvPr>
          <p:cNvCxnSpPr>
            <a:cxnSpLocks/>
          </p:cNvCxnSpPr>
          <p:nvPr/>
        </p:nvCxnSpPr>
        <p:spPr>
          <a:xfrm>
            <a:off x="738364" y="3620368"/>
            <a:ext cx="4588627" cy="0"/>
          </a:xfrm>
          <a:prstGeom prst="straightConnector1">
            <a:avLst/>
          </a:prstGeom>
          <a:ln w="381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30" name="Picture 6" descr="Motor Stator Rotor Interlocked Stack By Progressive Die Wholesale Stator  Rotor Laminations Core - Buy Rotor Interlock Stacking,Progressive Die  Stamping,Pump Motor Rotor Stack Product on Alibaba.com">
            <a:extLst>
              <a:ext uri="{FF2B5EF4-FFF2-40B4-BE49-F238E27FC236}">
                <a16:creationId xmlns:a16="http://schemas.microsoft.com/office/drawing/2014/main" id="{82DB987D-F8E9-9698-F8CC-F0BF0A520DF4}"/>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7580013" y="4191315"/>
            <a:ext cx="608760" cy="63807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0765C696-F871-89F5-9725-643ED959A922}"/>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8735829" y="4059006"/>
            <a:ext cx="1335734" cy="782890"/>
          </a:xfrm>
          <a:prstGeom prst="rect">
            <a:avLst/>
          </a:prstGeom>
        </p:spPr>
      </p:pic>
      <p:pic>
        <p:nvPicPr>
          <p:cNvPr id="34" name="Picture 33" descr="A picture containing transport&#10;&#10;Description automatically generated">
            <a:extLst>
              <a:ext uri="{FF2B5EF4-FFF2-40B4-BE49-F238E27FC236}">
                <a16:creationId xmlns:a16="http://schemas.microsoft.com/office/drawing/2014/main" id="{79CBBC67-24FB-570F-A4A6-58FC6D3B7E2C}"/>
              </a:ext>
            </a:extLst>
          </p:cNvPr>
          <p:cNvPicPr>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10421761" y="4098679"/>
            <a:ext cx="1107462" cy="823348"/>
          </a:xfrm>
          <a:prstGeom prst="rect">
            <a:avLst/>
          </a:prstGeom>
          <a:ln w="15875">
            <a:noFill/>
          </a:ln>
        </p:spPr>
      </p:pic>
      <p:sp>
        <p:nvSpPr>
          <p:cNvPr id="40" name="Title 5">
            <a:extLst>
              <a:ext uri="{FF2B5EF4-FFF2-40B4-BE49-F238E27FC236}">
                <a16:creationId xmlns:a16="http://schemas.microsoft.com/office/drawing/2014/main" id="{47BEE00C-46E4-2C23-AD36-CFD0205A8AA8}"/>
              </a:ext>
            </a:extLst>
          </p:cNvPr>
          <p:cNvSpPr txBox="1">
            <a:spLocks/>
          </p:cNvSpPr>
          <p:nvPr/>
        </p:nvSpPr>
        <p:spPr>
          <a:xfrm rot="16200000">
            <a:off x="-522791" y="4023326"/>
            <a:ext cx="1915886" cy="442299"/>
          </a:xfrm>
          <a:prstGeom prst="rect">
            <a:avLst/>
          </a:prstGeom>
        </p:spPr>
        <p:txBody>
          <a:bodyPr/>
          <a:lstStyle>
            <a:lvl1pPr algn="l" defTabSz="914400" rtl="0" eaLnBrk="1" latinLnBrk="0" hangingPunct="1">
              <a:lnSpc>
                <a:spcPct val="90000"/>
              </a:lnSpc>
              <a:spcBef>
                <a:spcPct val="0"/>
              </a:spcBef>
              <a:buNone/>
              <a:defRPr sz="2800" b="0" i="0" kern="1200">
                <a:solidFill>
                  <a:schemeClr val="tx1"/>
                </a:solidFill>
                <a:latin typeface="Bebas Neue" panose="020B0606020202050201" pitchFamily="34" charset="77"/>
                <a:ea typeface="+mj-ea"/>
                <a:cs typeface="+mj-cs"/>
              </a:defRPr>
            </a:lvl1pPr>
          </a:lstStyle>
          <a:p>
            <a:r>
              <a:rPr lang="en-US" sz="2400" dirty="0"/>
              <a:t>LENGTH SCALE</a:t>
            </a:r>
          </a:p>
        </p:txBody>
      </p:sp>
      <p:pic>
        <p:nvPicPr>
          <p:cNvPr id="42" name="Graphic 41" descr="Castle scene outline">
            <a:extLst>
              <a:ext uri="{FF2B5EF4-FFF2-40B4-BE49-F238E27FC236}">
                <a16:creationId xmlns:a16="http://schemas.microsoft.com/office/drawing/2014/main" id="{19A19E7F-023E-758B-2F41-8D0F32E37005}"/>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426554" y="2085036"/>
            <a:ext cx="1743703" cy="1743703"/>
          </a:xfrm>
          <a:prstGeom prst="rect">
            <a:avLst/>
          </a:prstGeom>
        </p:spPr>
      </p:pic>
      <p:pic>
        <p:nvPicPr>
          <p:cNvPr id="4" name="Graphic 3" descr="Group outline">
            <a:extLst>
              <a:ext uri="{FF2B5EF4-FFF2-40B4-BE49-F238E27FC236}">
                <a16:creationId xmlns:a16="http://schemas.microsoft.com/office/drawing/2014/main" id="{382E1563-2630-7299-2503-8F210BF3CF0C}"/>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075155" y="1821005"/>
            <a:ext cx="446500" cy="446500"/>
          </a:xfrm>
          <a:prstGeom prst="rect">
            <a:avLst/>
          </a:prstGeom>
        </p:spPr>
      </p:pic>
      <p:sp>
        <p:nvSpPr>
          <p:cNvPr id="9" name="Arrow: Down 8">
            <a:extLst>
              <a:ext uri="{FF2B5EF4-FFF2-40B4-BE49-F238E27FC236}">
                <a16:creationId xmlns:a16="http://schemas.microsoft.com/office/drawing/2014/main" id="{3901D54F-D969-EF70-6974-BFC9E43BDDC2}"/>
              </a:ext>
            </a:extLst>
          </p:cNvPr>
          <p:cNvSpPr/>
          <p:nvPr/>
        </p:nvSpPr>
        <p:spPr>
          <a:xfrm rot="5400000">
            <a:off x="3923402" y="1578300"/>
            <a:ext cx="328594" cy="27852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86468C75-4C35-5222-44C7-50385397A7A1}"/>
              </a:ext>
            </a:extLst>
          </p:cNvPr>
          <p:cNvSpPr/>
          <p:nvPr/>
        </p:nvSpPr>
        <p:spPr>
          <a:xfrm rot="16200000">
            <a:off x="8405814" y="1489063"/>
            <a:ext cx="348189" cy="29833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6A6D2CA-83A0-40DB-62B5-C61EEFC6B363}"/>
              </a:ext>
            </a:extLst>
          </p:cNvPr>
          <p:cNvSpPr txBox="1"/>
          <p:nvPr/>
        </p:nvSpPr>
        <p:spPr>
          <a:xfrm>
            <a:off x="2808163" y="2085036"/>
            <a:ext cx="2894928" cy="646331"/>
          </a:xfrm>
          <a:prstGeom prst="rect">
            <a:avLst/>
          </a:prstGeom>
          <a:noFill/>
        </p:spPr>
        <p:txBody>
          <a:bodyPr wrap="square" rtlCol="0">
            <a:spAutoFit/>
          </a:bodyPr>
          <a:lstStyle/>
          <a:p>
            <a:pPr algn="l"/>
            <a:r>
              <a:rPr lang="en-US" b="1" dirty="0">
                <a:latin typeface="Montserrat Light" panose="00000400000000000000" pitchFamily="2" charset="0"/>
              </a:rPr>
              <a:t>Materials Expertise and Manufacturing Scope</a:t>
            </a:r>
          </a:p>
        </p:txBody>
      </p:sp>
      <p:sp>
        <p:nvSpPr>
          <p:cNvPr id="20" name="TextBox 19">
            <a:extLst>
              <a:ext uri="{FF2B5EF4-FFF2-40B4-BE49-F238E27FC236}">
                <a16:creationId xmlns:a16="http://schemas.microsoft.com/office/drawing/2014/main" id="{C7734AA5-0FFE-E2A9-4066-1C48CA97125E}"/>
              </a:ext>
            </a:extLst>
          </p:cNvPr>
          <p:cNvSpPr txBox="1"/>
          <p:nvPr/>
        </p:nvSpPr>
        <p:spPr>
          <a:xfrm>
            <a:off x="7068831" y="2090776"/>
            <a:ext cx="3263752" cy="646331"/>
          </a:xfrm>
          <a:prstGeom prst="rect">
            <a:avLst/>
          </a:prstGeom>
          <a:noFill/>
        </p:spPr>
        <p:txBody>
          <a:bodyPr wrap="square" rtlCol="0">
            <a:spAutoFit/>
          </a:bodyPr>
          <a:lstStyle/>
          <a:p>
            <a:pPr algn="l"/>
            <a:r>
              <a:rPr lang="en-US" b="1" dirty="0">
                <a:latin typeface="Montserrat Light" panose="00000400000000000000" pitchFamily="2" charset="0"/>
              </a:rPr>
              <a:t>Component Expertise and Manufacturing Scope</a:t>
            </a:r>
          </a:p>
        </p:txBody>
      </p:sp>
    </p:spTree>
    <p:extLst>
      <p:ext uri="{BB962C8B-B14F-4D97-AF65-F5344CB8AC3E}">
        <p14:creationId xmlns:p14="http://schemas.microsoft.com/office/powerpoint/2010/main" val="3710588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29AC4B4-13BB-7EF5-C3CC-AA912AAA4986}"/>
              </a:ext>
            </a:extLst>
          </p:cNvPr>
          <p:cNvSpPr/>
          <p:nvPr/>
        </p:nvSpPr>
        <p:spPr>
          <a:xfrm>
            <a:off x="9353550" y="5596468"/>
            <a:ext cx="2838450" cy="11220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97CBA15C-037B-CDB2-091F-71CC26BE05A9}"/>
              </a:ext>
            </a:extLst>
          </p:cNvPr>
          <p:cNvSpPr>
            <a:spLocks noGrp="1"/>
          </p:cNvSpPr>
          <p:nvPr>
            <p:ph idx="1"/>
          </p:nvPr>
        </p:nvSpPr>
        <p:spPr>
          <a:xfrm>
            <a:off x="304799" y="1420048"/>
            <a:ext cx="11325225" cy="4752151"/>
          </a:xfrm>
        </p:spPr>
        <p:txBody>
          <a:bodyPr/>
          <a:lstStyle/>
          <a:p>
            <a:r>
              <a:rPr lang="en-US" dirty="0"/>
              <a:t>Perception that nanocrystalline is only </a:t>
            </a:r>
            <a:r>
              <a:rPr lang="en-US" dirty="0" err="1"/>
              <a:t>FeSiBNbCu</a:t>
            </a:r>
            <a:endParaRPr lang="en-US" dirty="0"/>
          </a:p>
          <a:p>
            <a:endParaRPr lang="en-US" dirty="0"/>
          </a:p>
          <a:p>
            <a:r>
              <a:rPr lang="en-US" dirty="0"/>
              <a:t>Industry standards development needed at material through system level for nanocrystalline applications</a:t>
            </a:r>
          </a:p>
        </p:txBody>
      </p:sp>
      <p:sp>
        <p:nvSpPr>
          <p:cNvPr id="4" name="Text Placeholder 3">
            <a:extLst>
              <a:ext uri="{FF2B5EF4-FFF2-40B4-BE49-F238E27FC236}">
                <a16:creationId xmlns:a16="http://schemas.microsoft.com/office/drawing/2014/main" id="{B88BFCFE-CC4B-AF0E-92BE-9B957FEBD007}"/>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83045CF0-554F-B2F1-3135-10819D2F38AC}"/>
              </a:ext>
            </a:extLst>
          </p:cNvPr>
          <p:cNvSpPr>
            <a:spLocks noGrp="1"/>
          </p:cNvSpPr>
          <p:nvPr>
            <p:ph type="body" sz="quarter" idx="14"/>
          </p:nvPr>
        </p:nvSpPr>
        <p:spPr>
          <a:xfrm>
            <a:off x="1143000" y="5803075"/>
            <a:ext cx="2682128" cy="178773"/>
          </a:xfrm>
        </p:spPr>
        <p:txBody>
          <a:bodyPr/>
          <a:lstStyle/>
          <a:p>
            <a:r>
              <a:rPr lang="en-US" dirty="0"/>
              <a:t>Beddingfield et. al 10.1109/ECCE.2017.8095816</a:t>
            </a:r>
          </a:p>
        </p:txBody>
      </p:sp>
      <p:sp>
        <p:nvSpPr>
          <p:cNvPr id="6" name="Title 5">
            <a:extLst>
              <a:ext uri="{FF2B5EF4-FFF2-40B4-BE49-F238E27FC236}">
                <a16:creationId xmlns:a16="http://schemas.microsoft.com/office/drawing/2014/main" id="{08D3125E-A966-7813-A637-3B35025C671C}"/>
              </a:ext>
            </a:extLst>
          </p:cNvPr>
          <p:cNvSpPr>
            <a:spLocks noGrp="1"/>
          </p:cNvSpPr>
          <p:nvPr>
            <p:ph type="title"/>
          </p:nvPr>
        </p:nvSpPr>
        <p:spPr/>
        <p:txBody>
          <a:bodyPr/>
          <a:lstStyle/>
          <a:p>
            <a:r>
              <a:rPr lang="en-US" dirty="0"/>
              <a:t>Industry Challenges</a:t>
            </a:r>
          </a:p>
        </p:txBody>
      </p:sp>
      <p:pic>
        <p:nvPicPr>
          <p:cNvPr id="8" name="Picture 7">
            <a:extLst>
              <a:ext uri="{FF2B5EF4-FFF2-40B4-BE49-F238E27FC236}">
                <a16:creationId xmlns:a16="http://schemas.microsoft.com/office/drawing/2014/main" id="{A35911C9-B949-A347-13F0-72ABC63E9A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754" y="3265839"/>
            <a:ext cx="3864921" cy="2501274"/>
          </a:xfrm>
          <a:prstGeom prst="rect">
            <a:avLst/>
          </a:prstGeom>
        </p:spPr>
      </p:pic>
      <p:pic>
        <p:nvPicPr>
          <p:cNvPr id="12" name="Picture 11">
            <a:extLst>
              <a:ext uri="{FF2B5EF4-FFF2-40B4-BE49-F238E27FC236}">
                <a16:creationId xmlns:a16="http://schemas.microsoft.com/office/drawing/2014/main" id="{93134E6F-1EEA-0AD2-309D-CE1888EE025A}"/>
              </a:ext>
            </a:extLst>
          </p:cNvPr>
          <p:cNvPicPr>
            <a:picLocks noChangeAspect="1"/>
          </p:cNvPicPr>
          <p:nvPr/>
        </p:nvPicPr>
        <p:blipFill>
          <a:blip r:embed="rId4"/>
          <a:stretch>
            <a:fillRect/>
          </a:stretch>
        </p:blipFill>
        <p:spPr>
          <a:xfrm>
            <a:off x="6161913" y="4693159"/>
            <a:ext cx="4409921" cy="1397606"/>
          </a:xfrm>
          <a:prstGeom prst="rect">
            <a:avLst/>
          </a:prstGeom>
        </p:spPr>
      </p:pic>
      <p:sp>
        <p:nvSpPr>
          <p:cNvPr id="14" name="TextBox 13">
            <a:extLst>
              <a:ext uri="{FF2B5EF4-FFF2-40B4-BE49-F238E27FC236}">
                <a16:creationId xmlns:a16="http://schemas.microsoft.com/office/drawing/2014/main" id="{915421D1-F992-696E-459E-37E23F78C95C}"/>
              </a:ext>
            </a:extLst>
          </p:cNvPr>
          <p:cNvSpPr txBox="1"/>
          <p:nvPr/>
        </p:nvSpPr>
        <p:spPr>
          <a:xfrm>
            <a:off x="6161913" y="6157516"/>
            <a:ext cx="3933825" cy="110800"/>
          </a:xfrm>
          <a:prstGeom prst="rect">
            <a:avLst/>
          </a:prstGeom>
        </p:spPr>
        <p:txBody>
          <a:bodyPr wrap="square" lIns="0" tIns="0" rIns="0" bIns="0">
            <a:spAutoFit/>
          </a:bodyPr>
          <a:lstStyle>
            <a:lvl1pPr marL="228600" indent="-228600">
              <a:lnSpc>
                <a:spcPct val="90000"/>
              </a:lnSpc>
              <a:spcBef>
                <a:spcPts val="1000"/>
              </a:spcBef>
              <a:buFont typeface="Arial" pitchFamily="34" charset="0"/>
              <a:buNone/>
              <a:defRPr sz="800" b="0" i="0">
                <a:latin typeface="Montserrat Light" pitchFamily="2" charset="77"/>
              </a:defRPr>
            </a:lvl1pPr>
            <a:lvl2pPr marL="685800" indent="-228600">
              <a:lnSpc>
                <a:spcPct val="90000"/>
              </a:lnSpc>
              <a:spcBef>
                <a:spcPts val="500"/>
              </a:spcBef>
              <a:buFont typeface="Arial" panose="020B0604020202020204" pitchFamily="34" charset="0"/>
              <a:buChar char="•"/>
              <a:defRPr sz="2000">
                <a:solidFill>
                  <a:schemeClr val="tx1">
                    <a:lumMod val="75000"/>
                    <a:lumOff val="25000"/>
                  </a:schemeClr>
                </a:solidFill>
                <a:latin typeface="Avenir Next" panose="020B0503020202020204" pitchFamily="34" charset="0"/>
              </a:defRPr>
            </a:lvl2pPr>
            <a:lvl3pPr marL="1143000" indent="-228600">
              <a:lnSpc>
                <a:spcPct val="90000"/>
              </a:lnSpc>
              <a:spcBef>
                <a:spcPts val="500"/>
              </a:spcBef>
              <a:buFont typeface="Arial" panose="020B0604020202020204" pitchFamily="34" charset="0"/>
              <a:buChar char="•"/>
              <a:defRPr>
                <a:solidFill>
                  <a:schemeClr val="tx1">
                    <a:lumMod val="75000"/>
                    <a:lumOff val="25000"/>
                  </a:schemeClr>
                </a:solidFill>
                <a:latin typeface="Avenir Next" panose="020B0503020202020204" pitchFamily="34" charset="0"/>
              </a:defRPr>
            </a:lvl3pPr>
            <a:lvl4pPr marL="1600200" indent="-228600">
              <a:lnSpc>
                <a:spcPct val="90000"/>
              </a:lnSpc>
              <a:spcBef>
                <a:spcPts val="500"/>
              </a:spcBef>
              <a:buFont typeface="Arial" panose="020B0604020202020204" pitchFamily="34" charset="0"/>
              <a:buChar char="•"/>
              <a:defRPr sz="1600">
                <a:solidFill>
                  <a:schemeClr val="tx1">
                    <a:lumMod val="75000"/>
                    <a:lumOff val="25000"/>
                  </a:schemeClr>
                </a:solidFill>
                <a:latin typeface="Avenir Next" panose="020B0503020202020204" pitchFamily="34" charset="0"/>
              </a:defRPr>
            </a:lvl4pPr>
            <a:lvl5pPr marL="2057400" indent="-228600">
              <a:lnSpc>
                <a:spcPct val="90000"/>
              </a:lnSpc>
              <a:spcBef>
                <a:spcPts val="500"/>
              </a:spcBef>
              <a:buFont typeface="Arial" panose="020B0604020202020204" pitchFamily="34" charset="0"/>
              <a:buChar char="•"/>
              <a:defRPr sz="1600">
                <a:solidFill>
                  <a:schemeClr val="tx1">
                    <a:lumMod val="75000"/>
                    <a:lumOff val="25000"/>
                  </a:schemeClr>
                </a:solidFill>
                <a:latin typeface="Avenir Next" panose="020B0503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IEEE Power Electronics Society/Standards Committee (PEL/SC) - P3105</a:t>
            </a:r>
          </a:p>
        </p:txBody>
      </p:sp>
      <p:pic>
        <p:nvPicPr>
          <p:cNvPr id="16" name="Picture 15">
            <a:extLst>
              <a:ext uri="{FF2B5EF4-FFF2-40B4-BE49-F238E27FC236}">
                <a16:creationId xmlns:a16="http://schemas.microsoft.com/office/drawing/2014/main" id="{23353F65-8C46-9046-A2AD-C64635C26A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14847" y="2785839"/>
            <a:ext cx="3656004" cy="1572650"/>
          </a:xfrm>
          <a:prstGeom prst="rect">
            <a:avLst/>
          </a:prstGeom>
        </p:spPr>
      </p:pic>
      <p:sp>
        <p:nvSpPr>
          <p:cNvPr id="17" name="TextBox 16">
            <a:extLst>
              <a:ext uri="{FF2B5EF4-FFF2-40B4-BE49-F238E27FC236}">
                <a16:creationId xmlns:a16="http://schemas.microsoft.com/office/drawing/2014/main" id="{EA0AB7C9-B6BB-7A40-B239-2771A7A2428F}"/>
              </a:ext>
            </a:extLst>
          </p:cNvPr>
          <p:cNvSpPr txBox="1"/>
          <p:nvPr/>
        </p:nvSpPr>
        <p:spPr>
          <a:xfrm>
            <a:off x="10237779" y="3052548"/>
            <a:ext cx="1792296" cy="646331"/>
          </a:xfrm>
          <a:prstGeom prst="rect">
            <a:avLst/>
          </a:prstGeom>
          <a:noFill/>
        </p:spPr>
        <p:txBody>
          <a:bodyPr wrap="square" rtlCol="0">
            <a:spAutoFit/>
          </a:bodyPr>
          <a:lstStyle/>
          <a:p>
            <a:pPr algn="l"/>
            <a:r>
              <a:rPr lang="en-US" dirty="0">
                <a:latin typeface="Montserrat" panose="00000500000000000000" pitchFamily="2" charset="0"/>
              </a:rPr>
              <a:t>New opportunities</a:t>
            </a:r>
          </a:p>
        </p:txBody>
      </p:sp>
      <p:sp>
        <p:nvSpPr>
          <p:cNvPr id="18" name="Arrow: Curved Left 17">
            <a:extLst>
              <a:ext uri="{FF2B5EF4-FFF2-40B4-BE49-F238E27FC236}">
                <a16:creationId xmlns:a16="http://schemas.microsoft.com/office/drawing/2014/main" id="{EB06BCEF-7781-EF0F-2B45-6CB92E11D4F7}"/>
              </a:ext>
            </a:extLst>
          </p:cNvPr>
          <p:cNvSpPr/>
          <p:nvPr/>
        </p:nvSpPr>
        <p:spPr>
          <a:xfrm>
            <a:off x="10798796" y="3796123"/>
            <a:ext cx="545479" cy="1109252"/>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2B509EF4-69CD-2B35-0AC1-5C2B6ADB6A27}"/>
              </a:ext>
            </a:extLst>
          </p:cNvPr>
          <p:cNvSpPr txBox="1"/>
          <p:nvPr/>
        </p:nvSpPr>
        <p:spPr>
          <a:xfrm>
            <a:off x="10523683" y="4923446"/>
            <a:ext cx="1792296" cy="646331"/>
          </a:xfrm>
          <a:prstGeom prst="rect">
            <a:avLst/>
          </a:prstGeom>
          <a:noFill/>
        </p:spPr>
        <p:txBody>
          <a:bodyPr wrap="square" rtlCol="0">
            <a:spAutoFit/>
          </a:bodyPr>
          <a:lstStyle/>
          <a:p>
            <a:pPr algn="l"/>
            <a:r>
              <a:rPr lang="en-US" dirty="0">
                <a:latin typeface="Montserrat" panose="00000500000000000000" pitchFamily="2" charset="0"/>
              </a:rPr>
              <a:t>New Challenges</a:t>
            </a:r>
          </a:p>
        </p:txBody>
      </p:sp>
    </p:spTree>
    <p:extLst>
      <p:ext uri="{BB962C8B-B14F-4D97-AF65-F5344CB8AC3E}">
        <p14:creationId xmlns:p14="http://schemas.microsoft.com/office/powerpoint/2010/main" val="3765526760"/>
      </p:ext>
    </p:extLst>
  </p:cSld>
  <p:clrMapOvr>
    <a:masterClrMapping/>
  </p:clrMapOvr>
</p:sld>
</file>

<file path=ppt/theme/theme1.xml><?xml version="1.0" encoding="utf-8"?>
<a:theme xmlns:a="http://schemas.openxmlformats.org/drawingml/2006/main" name="2_Office Theme">
  <a:themeElements>
    <a:clrScheme name="CorePower">
      <a:dk1>
        <a:srgbClr val="000000"/>
      </a:dk1>
      <a:lt1>
        <a:srgbClr val="FFFFFF"/>
      </a:lt1>
      <a:dk2>
        <a:srgbClr val="004745"/>
      </a:dk2>
      <a:lt2>
        <a:srgbClr val="E7E6E6"/>
      </a:lt2>
      <a:accent1>
        <a:srgbClr val="004645"/>
      </a:accent1>
      <a:accent2>
        <a:srgbClr val="E8832D"/>
      </a:accent2>
      <a:accent3>
        <a:srgbClr val="A6A7A5"/>
      </a:accent3>
      <a:accent4>
        <a:srgbClr val="010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DGI Template" id="{0E556FAF-2735-2149-8969-BB0F9039D0DA}" vid="{D6CE83F1-3556-404A-AC81-63EEF581931B}"/>
    </a:ext>
  </a:extLst>
</a:theme>
</file>

<file path=ppt/theme/theme2.xml><?xml version="1.0" encoding="utf-8"?>
<a:theme xmlns:a="http://schemas.openxmlformats.org/drawingml/2006/main" name="3_Office Theme">
  <a:themeElements>
    <a:clrScheme name="Custom 192">
      <a:dk1>
        <a:srgbClr val="000000"/>
      </a:dk1>
      <a:lt1>
        <a:srgbClr val="FFFFFF"/>
      </a:lt1>
      <a:dk2>
        <a:srgbClr val="114A49"/>
      </a:dk2>
      <a:lt2>
        <a:srgbClr val="F67B20"/>
      </a:lt2>
      <a:accent1>
        <a:srgbClr val="00553E"/>
      </a:accent1>
      <a:accent2>
        <a:srgbClr val="F14801"/>
      </a:accent2>
      <a:accent3>
        <a:srgbClr val="FDA502"/>
      </a:accent3>
      <a:accent4>
        <a:srgbClr val="FDEA85"/>
      </a:accent4>
      <a:accent5>
        <a:srgbClr val="6C826E"/>
      </a:accent5>
      <a:accent6>
        <a:srgbClr val="313333"/>
      </a:accent6>
      <a:hlink>
        <a:srgbClr val="114A49"/>
      </a:hlink>
      <a:folHlink>
        <a:srgbClr val="929292"/>
      </a:folHlink>
    </a:clrScheme>
    <a:fontScheme name="Custom 380">
      <a:majorFont>
        <a:latin typeface="Bebas Neue"/>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1709</TotalTime>
  <Words>423</Words>
  <Application>Microsoft Office PowerPoint</Application>
  <PresentationFormat>Widescreen</PresentationFormat>
  <Paragraphs>95</Paragraphs>
  <Slides>6</Slides>
  <Notes>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vt:i4>
      </vt:variant>
    </vt:vector>
  </HeadingPairs>
  <TitlesOfParts>
    <vt:vector size="17" baseType="lpstr">
      <vt:lpstr>Arial</vt:lpstr>
      <vt:lpstr>Avenir Next</vt:lpstr>
      <vt:lpstr>Bebas Neue</vt:lpstr>
      <vt:lpstr>Calibri</vt:lpstr>
      <vt:lpstr>Consolas</vt:lpstr>
      <vt:lpstr>Montserrat</vt:lpstr>
      <vt:lpstr>Montserrat Light</vt:lpstr>
      <vt:lpstr>System Font Regular</vt:lpstr>
      <vt:lpstr>Wingdings</vt:lpstr>
      <vt:lpstr>2_Office Theme</vt:lpstr>
      <vt:lpstr>3_Office Theme</vt:lpstr>
      <vt:lpstr>Biography</vt:lpstr>
      <vt:lpstr>CorePOwer Magnetics - Snapshot</vt:lpstr>
      <vt:lpstr>PowerPoint Presentation</vt:lpstr>
      <vt:lpstr>Supply chain and Engineering disciplines Align with the length scales of Design</vt:lpstr>
      <vt:lpstr>Disrupt the Supply Chain to fully take Advantage of Advanced Design Techniques</vt:lpstr>
      <vt:lpstr>Industry Challenges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Kernion</dc:creator>
  <cp:lastModifiedBy>Sam Kernion</cp:lastModifiedBy>
  <cp:revision>3</cp:revision>
  <dcterms:created xsi:type="dcterms:W3CDTF">2022-09-26T19:40:40Z</dcterms:created>
  <dcterms:modified xsi:type="dcterms:W3CDTF">2023-08-17T12:14:39Z</dcterms:modified>
</cp:coreProperties>
</file>